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7" r:id="rId6"/>
    <p:sldId id="272" r:id="rId7"/>
    <p:sldId id="273" r:id="rId8"/>
    <p:sldId id="274" r:id="rId9"/>
    <p:sldId id="275" r:id="rId10"/>
    <p:sldId id="277" r:id="rId11"/>
    <p:sldId id="268" r:id="rId12"/>
    <p:sldId id="271" r:id="rId13"/>
  </p:sldIdLst>
  <p:sldSz cx="18288000" cy="10287000"/>
  <p:notesSz cx="6858000" cy="9144000"/>
  <p:embeddedFontLst>
    <p:embeddedFont>
      <p:font typeface="Pretendard Bold" panose="020B0600000101010101" charset="-127"/>
      <p:bold r:id="rId14"/>
    </p:embeddedFont>
    <p:embeddedFont>
      <p:font typeface="Pretendard Regular" panose="020B0600000101010101" charset="-127"/>
      <p:regular r:id="rId15"/>
    </p:embeddedFont>
    <p:embeddedFont>
      <p:font typeface="HY견고딕" panose="02030600000101010101" pitchFamily="18" charset="-127"/>
      <p:regular r:id="rId16"/>
    </p:embeddedFont>
    <p:embeddedFont>
      <p:font typeface="HY헤드라인M" panose="02030600000101010101" pitchFamily="18" charset="-127"/>
      <p:regular r:id="rId17"/>
    </p:embeddedFont>
    <p:embeddedFont>
      <p:font typeface="Playfair Display Medium" panose="020B0600000101010101" charset="0"/>
      <p:bold r:id="rId18"/>
    </p:embeddedFont>
    <p:embeddedFont>
      <p:font typeface="Pretendard Light" panose="02000403000000020004" pitchFamily="50" charset="-127"/>
      <p:regular r:id="rId19"/>
    </p:embeddedFont>
    <p:embeddedFont>
      <p:font typeface="Pretendard SemiBold" panose="02000703000000020004" pitchFamily="50" charset="-127"/>
      <p:bold r:id="rId20"/>
    </p:embeddedFont>
    <p:embeddedFont>
      <p:font typeface="Tiro Bangla Regular" panose="020B0600000101010101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hyperlink" Target="mailto:hoonie97@naver.com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7.jpeg"/><Relationship Id="rId4" Type="http://schemas.openxmlformats.org/officeDocument/2006/relationships/image" Target="../media/image22.png"/><Relationship Id="rId9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63600" y="8420100"/>
            <a:ext cx="1270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8500" y="419100"/>
            <a:ext cx="1612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500" b="0" i="0" u="none" strike="noStrike" spc="100">
                <a:solidFill>
                  <a:srgbClr val="4B4B4B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0" y="419100"/>
            <a:ext cx="2387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500" b="0" i="0" u="none" strike="noStrike" spc="100" dirty="0">
                <a:solidFill>
                  <a:srgbClr val="4B4B4B"/>
                </a:solidFill>
                <a:ea typeface="Playfair Display Medium"/>
              </a:rPr>
              <a:t>ⓒ YANG CHANG HOON</a:t>
            </a:r>
            <a:r>
              <a:rPr lang="en-US" sz="1500" b="0" i="0" u="none" strike="noStrike" spc="100" dirty="0">
                <a:solidFill>
                  <a:srgbClr val="4B4B4B"/>
                </a:solidFill>
                <a:latin typeface="Playfair Display Medium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0200" y="4800600"/>
            <a:ext cx="7232415" cy="1504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4000" dirty="0"/>
              <a:t>경쟁사 브랜드 </a:t>
            </a:r>
            <a:endParaRPr lang="en-US" altLang="ko-KR" sz="4000" dirty="0"/>
          </a:p>
          <a:p>
            <a:r>
              <a:rPr lang="ko-KR" altLang="en-US" sz="4000" dirty="0"/>
              <a:t>사용자 경험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1841500"/>
            <a:ext cx="109347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6000" dirty="0"/>
              <a:t>중국 </a:t>
            </a:r>
            <a:r>
              <a:rPr lang="ko-KR" altLang="en-US" sz="6000" dirty="0" err="1">
                <a:solidFill>
                  <a:schemeClr val="accent3">
                    <a:lumMod val="75000"/>
                  </a:schemeClr>
                </a:solidFill>
              </a:rPr>
              <a:t>위쳇페이</a:t>
            </a:r>
            <a:r>
              <a:rPr lang="en-US" altLang="ko-KR" sz="60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zh-CN" altLang="en-US" sz="6000" dirty="0">
                <a:solidFill>
                  <a:schemeClr val="accent3">
                    <a:lumMod val="75000"/>
                  </a:schemeClr>
                </a:solidFill>
              </a:rPr>
              <a:t>微信支付</a:t>
            </a:r>
            <a:r>
              <a:rPr lang="en-US" altLang="zh-CN" sz="6000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r>
              <a:rPr lang="ko-KR" altLang="en-US" sz="6000" dirty="0"/>
              <a:t>경쟁사</a:t>
            </a:r>
            <a:r>
              <a:rPr lang="ko-KR" altLang="en-US" sz="6000" dirty="0">
                <a:solidFill>
                  <a:schemeClr val="accent1"/>
                </a:solidFill>
              </a:rPr>
              <a:t> </a:t>
            </a:r>
            <a:r>
              <a:rPr lang="ko-KR" altLang="en-US" sz="6000" dirty="0"/>
              <a:t>브랜드 분석</a:t>
            </a:r>
            <a:endParaRPr lang="en-US" sz="6000" b="0" i="0" u="none" strike="noStrike" spc="600" dirty="0">
              <a:solidFill>
                <a:srgbClr val="4B4B4B"/>
              </a:solidFill>
              <a:latin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68500" y="7772400"/>
            <a:ext cx="3467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dirty="0" err="1">
                <a:solidFill>
                  <a:srgbClr val="4B4B4B"/>
                </a:solidFill>
                <a:ea typeface="Pretendard Bold"/>
              </a:rPr>
              <a:t>양창훈</a:t>
            </a:r>
            <a:r>
              <a:rPr lang="ko-KR" altLang="en-US" sz="2200" dirty="0">
                <a:solidFill>
                  <a:srgbClr val="4B4B4B"/>
                </a:solidFill>
                <a:ea typeface="Pretendard Bold"/>
              </a:rPr>
              <a:t> </a:t>
            </a:r>
            <a:endParaRPr lang="ko-KR" sz="2200" b="0" i="0" u="none" strike="noStrike" dirty="0">
              <a:solidFill>
                <a:srgbClr val="4B4B4B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68500" y="8229600"/>
            <a:ext cx="30861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4B4B4B"/>
                </a:solidFill>
                <a:latin typeface="Pretendard Light"/>
              </a:rPr>
              <a:t>hoonie97@naver.com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68500" y="8686800"/>
            <a:ext cx="2641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4B4B4B"/>
                </a:solidFill>
                <a:latin typeface="Pretendard Light"/>
              </a:rPr>
              <a:t>+82 10-9939-8693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2F211-97D3-D7DA-1AE7-E799F605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526" y="1366070"/>
            <a:ext cx="2999695" cy="23733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DBFEA6-E10C-8F29-9B22-41EF736D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4166873"/>
            <a:ext cx="3666950" cy="2733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4B19717-12B2-22C9-E037-C359ECC6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7381246"/>
            <a:ext cx="3810000" cy="2733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3ED8F-5DB7-1733-3853-8989C911E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85E0DAB-1719-F946-86DA-1B18FE64DA32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9EB91EC-473C-7DC4-0A33-2A474E2427E0}"/>
              </a:ext>
            </a:extLst>
          </p:cNvPr>
          <p:cNvSpPr txBox="1"/>
          <p:nvPr/>
        </p:nvSpPr>
        <p:spPr>
          <a:xfrm>
            <a:off x="14706600" y="431800"/>
            <a:ext cx="256988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5743C6-8872-0306-1BA3-893838FAB476}"/>
              </a:ext>
            </a:extLst>
          </p:cNvPr>
          <p:cNvSpPr txBox="1"/>
          <p:nvPr/>
        </p:nvSpPr>
        <p:spPr>
          <a:xfrm>
            <a:off x="1752600" y="1282700"/>
            <a:ext cx="15138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ko-KR" sz="4800" b="0" i="0" u="none" strike="noStrike" spc="-200" dirty="0">
                <a:solidFill>
                  <a:srgbClr val="9BB97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결과물</a:t>
            </a:r>
            <a:r>
              <a:rPr lang="en-US" altLang="ko-KR" sz="4800" b="0" i="0" u="none" strike="noStrike" spc="-200" dirty="0">
                <a:solidFill>
                  <a:srgbClr val="9BB97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4800" spc="-2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카카오페이</a:t>
            </a:r>
            <a:r>
              <a:rPr lang="en-US" altLang="zh-CN" sz="4800" spc="-200" dirty="0">
                <a:solidFill>
                  <a:schemeClr val="tx2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800" spc="-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 분석</a:t>
            </a:r>
            <a:endParaRPr lang="ko-KR" sz="4800" b="0" i="0" u="none" strike="noStrike" spc="-200" dirty="0">
              <a:solidFill>
                <a:srgbClr val="4B4B4B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 SemiBold" panose="02000703000000020004" pitchFamily="50" charset="-127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9EF184E-1378-77ED-7CCA-964D447F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74800" y="4902200"/>
            <a:ext cx="151384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E5D2CFA-C91B-D931-1BCC-336DA31A944F}"/>
              </a:ext>
            </a:extLst>
          </p:cNvPr>
          <p:cNvSpPr txBox="1"/>
          <p:nvPr/>
        </p:nvSpPr>
        <p:spPr>
          <a:xfrm>
            <a:off x="1574800" y="31623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01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CD8DBB5-6EA8-0A4F-D593-B36BD570D7DF}"/>
              </a:ext>
            </a:extLst>
          </p:cNvPr>
          <p:cNvSpPr txBox="1"/>
          <p:nvPr/>
        </p:nvSpPr>
        <p:spPr>
          <a:xfrm>
            <a:off x="8077200" y="2882900"/>
            <a:ext cx="123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고객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니즈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1D9E874-E689-84E6-7168-4CABB66AC994}"/>
              </a:ext>
            </a:extLst>
          </p:cNvPr>
          <p:cNvSpPr txBox="1"/>
          <p:nvPr/>
        </p:nvSpPr>
        <p:spPr>
          <a:xfrm>
            <a:off x="9258300" y="2908302"/>
            <a:ext cx="3390900" cy="3047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1" i="0" u="none" strike="noStrike" dirty="0" err="1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sz="1400" b="1" i="0" u="none" strike="noStrike" dirty="0">
                <a:solidFill>
                  <a:srgbClr val="4B4B4B"/>
                </a:solidFill>
                <a:latin typeface="Pretendard Light"/>
              </a:rPr>
              <a:t>  </a:t>
            </a:r>
            <a:r>
              <a:rPr lang="ko-KR" altLang="en-US" sz="1400" b="1" i="0" u="none" strike="noStrike" dirty="0">
                <a:solidFill>
                  <a:srgbClr val="4B4B4B"/>
                </a:solidFill>
                <a:latin typeface="Pretendard Light"/>
              </a:rPr>
              <a:t>카카오톡 기반으로 간편한 송금</a:t>
            </a:r>
            <a:endParaRPr lang="en-US" sz="1400" b="1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17CCE9-E691-91B3-D576-C6E0B6BED725}"/>
              </a:ext>
            </a:extLst>
          </p:cNvPr>
          <p:cNvSpPr txBox="1"/>
          <p:nvPr/>
        </p:nvSpPr>
        <p:spPr>
          <a:xfrm>
            <a:off x="8077200" y="3568700"/>
            <a:ext cx="8115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i="0" u="none" strike="noStrike" dirty="0">
                <a:solidFill>
                  <a:srgbClr val="4B4B4B"/>
                </a:solidFill>
                <a:ea typeface="Pretendard Regular"/>
              </a:rPr>
              <a:t>청구서</a:t>
            </a:r>
            <a:r>
              <a:rPr lang="en-US" altLang="ko-KR" sz="1600" dirty="0">
                <a:solidFill>
                  <a:srgbClr val="4B4B4B"/>
                </a:solidFill>
                <a:ea typeface="Pretendard Regular"/>
              </a:rPr>
              <a:t>/</a:t>
            </a:r>
            <a:r>
              <a:rPr lang="ko-KR" altLang="en-US" sz="1600" dirty="0">
                <a:solidFill>
                  <a:srgbClr val="4B4B4B"/>
                </a:solidFill>
                <a:ea typeface="Pretendard Regular"/>
              </a:rPr>
              <a:t>공과금</a:t>
            </a:r>
            <a:r>
              <a:rPr lang="en-US" altLang="ko-KR" sz="1600" dirty="0">
                <a:solidFill>
                  <a:srgbClr val="4B4B4B"/>
                </a:solidFill>
                <a:ea typeface="Pretendard Regular"/>
              </a:rPr>
              <a:t>/</a:t>
            </a:r>
            <a:r>
              <a:rPr lang="ko-KR" altLang="en-US" sz="1600" dirty="0">
                <a:solidFill>
                  <a:srgbClr val="4B4B4B"/>
                </a:solidFill>
                <a:ea typeface="Pretendard Regular"/>
              </a:rPr>
              <a:t>보험 납부까지 원스톱 처리</a:t>
            </a:r>
            <a:endParaRPr lang="en-US" altLang="ko-KR" sz="1600" dirty="0">
              <a:solidFill>
                <a:srgbClr val="4B4B4B"/>
              </a:solidFill>
              <a:ea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Regular"/>
              </a:rPr>
              <a:t> </a:t>
            </a:r>
            <a:endParaRPr lang="en-US" altLang="ko-KR" sz="1600" dirty="0">
              <a:solidFill>
                <a:srgbClr val="4B4B4B"/>
              </a:solidFill>
              <a:ea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i="0" u="none" strike="noStrike" dirty="0">
                <a:solidFill>
                  <a:srgbClr val="4B4B4B"/>
                </a:solidFill>
                <a:ea typeface="Pretendard Regular"/>
              </a:rPr>
              <a:t> 소액 송금 </a:t>
            </a:r>
            <a:r>
              <a:rPr lang="en-US" altLang="ko-KR" sz="1600" i="0" u="none" strike="noStrike" dirty="0">
                <a:solidFill>
                  <a:srgbClr val="4B4B4B"/>
                </a:solidFill>
                <a:ea typeface="Pretendard Regular"/>
              </a:rPr>
              <a:t>/ </a:t>
            </a:r>
            <a:r>
              <a:rPr lang="ko-KR" altLang="en-US" sz="1600" i="0" u="none" strike="noStrike" dirty="0">
                <a:solidFill>
                  <a:srgbClr val="4B4B4B"/>
                </a:solidFill>
                <a:ea typeface="Pretendard Regular"/>
              </a:rPr>
              <a:t>더치페이 등 친구</a:t>
            </a:r>
            <a:r>
              <a:rPr lang="en-US" altLang="ko-KR" sz="1600" i="0" u="none" strike="noStrike" dirty="0">
                <a:solidFill>
                  <a:srgbClr val="4B4B4B"/>
                </a:solidFill>
                <a:ea typeface="Pretendard Regular"/>
              </a:rPr>
              <a:t>,</a:t>
            </a:r>
            <a:r>
              <a:rPr lang="ko-KR" altLang="en-US" sz="1600" i="0" u="none" strike="noStrike" dirty="0">
                <a:solidFill>
                  <a:srgbClr val="4B4B4B"/>
                </a:solidFill>
                <a:ea typeface="Pretendard Regular"/>
              </a:rPr>
              <a:t>지인 간 송금 특화</a:t>
            </a:r>
            <a:endParaRPr lang="en-US" altLang="ko-KR" sz="1600" i="0" u="none" strike="noStrike" dirty="0">
              <a:solidFill>
                <a:srgbClr val="4B4B4B"/>
              </a:solidFill>
              <a:ea typeface="Pretendard Regular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D71C4FDB-BEAE-D2EB-19C4-0F1B756A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74800" y="7289800"/>
            <a:ext cx="151384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07BF793-E2DE-C99C-D707-5E5358A57443}"/>
              </a:ext>
            </a:extLst>
          </p:cNvPr>
          <p:cNvSpPr txBox="1"/>
          <p:nvPr/>
        </p:nvSpPr>
        <p:spPr>
          <a:xfrm>
            <a:off x="1574800" y="55499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02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2FD7B6D-7A05-3CFE-EBAE-BCEA5A70A36C}"/>
              </a:ext>
            </a:extLst>
          </p:cNvPr>
          <p:cNvSpPr txBox="1"/>
          <p:nvPr/>
        </p:nvSpPr>
        <p:spPr>
          <a:xfrm>
            <a:off x="8077200" y="5270500"/>
            <a:ext cx="2057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문제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 OR </a:t>
            </a: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기회상황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9075B99-11EA-AB3E-CE4D-15B7AFCD1DB9}"/>
              </a:ext>
            </a:extLst>
          </p:cNvPr>
          <p:cNvSpPr txBox="1"/>
          <p:nvPr/>
        </p:nvSpPr>
        <p:spPr>
          <a:xfrm>
            <a:off x="10147300" y="5143501"/>
            <a:ext cx="4330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 err="1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sz="1400" b="0" i="0" u="none" strike="noStrike" dirty="0">
                <a:solidFill>
                  <a:srgbClr val="4B4B4B"/>
                </a:solidFill>
                <a:latin typeface="Pretendard Light"/>
              </a:rPr>
              <a:t>  </a:t>
            </a:r>
            <a:r>
              <a:rPr lang="ko-KR" altLang="en-US" sz="1400" b="1" i="0" u="none" strike="noStrike" dirty="0">
                <a:solidFill>
                  <a:srgbClr val="4B4B4B"/>
                </a:solidFill>
                <a:latin typeface="Pretendard Light"/>
              </a:rPr>
              <a:t>금융 상품</a:t>
            </a:r>
            <a:r>
              <a:rPr lang="en-US" altLang="ko-KR" sz="1400" b="1" dirty="0">
                <a:solidFill>
                  <a:srgbClr val="4B4B4B"/>
                </a:solidFill>
                <a:latin typeface="Pretendard Light"/>
              </a:rPr>
              <a:t>/</a:t>
            </a:r>
            <a:r>
              <a:rPr lang="ko-KR" altLang="en-US" sz="1400" b="1" dirty="0">
                <a:solidFill>
                  <a:srgbClr val="4B4B4B"/>
                </a:solidFill>
                <a:latin typeface="Pretendard Light"/>
              </a:rPr>
              <a:t>투자</a:t>
            </a:r>
            <a:r>
              <a:rPr lang="en-US" altLang="ko-KR" sz="1400" b="1" dirty="0">
                <a:solidFill>
                  <a:srgbClr val="4B4B4B"/>
                </a:solidFill>
                <a:latin typeface="Pretendard Light"/>
              </a:rPr>
              <a:t>/</a:t>
            </a:r>
            <a:r>
              <a:rPr lang="ko-KR" altLang="en-US" sz="1400" b="1" dirty="0">
                <a:solidFill>
                  <a:srgbClr val="4B4B4B"/>
                </a:solidFill>
                <a:latin typeface="Pretendard Light"/>
              </a:rPr>
              <a:t>보험 심화 서비스는 토스보다 약함 </a:t>
            </a:r>
            <a:endParaRPr lang="en-US" sz="1400" b="1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D100B6A-2701-8944-EF27-D7911B22B173}"/>
              </a:ext>
            </a:extLst>
          </p:cNvPr>
          <p:cNvSpPr txBox="1"/>
          <p:nvPr/>
        </p:nvSpPr>
        <p:spPr>
          <a:xfrm>
            <a:off x="8077200" y="5943599"/>
            <a:ext cx="8115300" cy="8889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카카오톡 플랫폼 </a:t>
            </a:r>
            <a:r>
              <a:rPr lang="ko-KR" altLang="en-US" sz="160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  <a:cs typeface="Pretendard Light" panose="02000403000000020004" pitchFamily="50" charset="-127"/>
              </a:rPr>
              <a:t>의존도</a:t>
            </a:r>
            <a:r>
              <a:rPr lang="ko-KR" altLang="en-US" sz="160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매우 높음 </a:t>
            </a:r>
            <a:r>
              <a:rPr lang="en-US" altLang="ko-KR" sz="160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– </a:t>
            </a:r>
            <a:r>
              <a:rPr lang="ko-KR" altLang="en-US" sz="160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카톡 이슈에 직접 영향 </a:t>
            </a:r>
            <a:endParaRPr lang="en-US" altLang="ko-KR" sz="1600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endParaRPr lang="en-US" sz="1600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빅테크 금융 규제</a:t>
            </a:r>
            <a:r>
              <a:rPr lang="en-US" altLang="ko-KR" sz="160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i="0" u="none" strike="noStrike" dirty="0" err="1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마이데이터</a:t>
            </a:r>
            <a:r>
              <a:rPr lang="en-US" altLang="ko-KR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개인정보 제한 등</a:t>
            </a:r>
            <a:r>
              <a:rPr lang="en-US" altLang="ko-KR" sz="16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endParaRPr lang="en-US" sz="1600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A906C92-4204-EEAF-06A3-CFC77AD281EF}"/>
              </a:ext>
            </a:extLst>
          </p:cNvPr>
          <p:cNvSpPr txBox="1"/>
          <p:nvPr/>
        </p:nvSpPr>
        <p:spPr>
          <a:xfrm>
            <a:off x="1574800" y="79502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BA401C8-BC6C-E514-6A67-F1B90DE63068}"/>
              </a:ext>
            </a:extLst>
          </p:cNvPr>
          <p:cNvSpPr txBox="1"/>
          <p:nvPr/>
        </p:nvSpPr>
        <p:spPr>
          <a:xfrm>
            <a:off x="8077200" y="7670800"/>
            <a:ext cx="123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비교대상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 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97BAF78-189D-D3E3-D52A-C2A9E86458DF}"/>
              </a:ext>
            </a:extLst>
          </p:cNvPr>
          <p:cNvSpPr txBox="1"/>
          <p:nvPr/>
        </p:nvSpPr>
        <p:spPr>
          <a:xfrm>
            <a:off x="9258300" y="7607299"/>
            <a:ext cx="2705100" cy="4318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 err="1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altLang="ko-KR" sz="1400" b="1" i="0" u="none" strike="noStrike" dirty="0">
                <a:solidFill>
                  <a:srgbClr val="4B4B4B"/>
                </a:solidFill>
                <a:ea typeface="Pretendard Light"/>
              </a:rPr>
              <a:t>Alipay(</a:t>
            </a:r>
            <a:r>
              <a:rPr lang="zh-CN" altLang="en-US" sz="1400" b="1" i="0" u="none" strike="noStrike" dirty="0">
                <a:solidFill>
                  <a:srgbClr val="4B4B4B"/>
                </a:solidFill>
                <a:ea typeface="Pretendard Light"/>
              </a:rPr>
              <a:t>支付宝</a:t>
            </a:r>
            <a:r>
              <a:rPr lang="en-US" altLang="zh-CN" sz="1400" b="1" dirty="0">
                <a:solidFill>
                  <a:srgbClr val="4B4B4B"/>
                </a:solidFill>
                <a:ea typeface="Pretendard Light"/>
              </a:rPr>
              <a:t>), </a:t>
            </a:r>
            <a:r>
              <a:rPr lang="ko-KR" altLang="en-US" sz="1400" b="1" dirty="0">
                <a:solidFill>
                  <a:srgbClr val="4B4B4B"/>
                </a:solidFill>
                <a:ea typeface="Pretendard Light"/>
              </a:rPr>
              <a:t>토스 </a:t>
            </a:r>
            <a:endParaRPr lang="en-US" sz="1400" b="1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B815ADB-ADAB-8D25-9093-AD73DFBE1B29}"/>
              </a:ext>
            </a:extLst>
          </p:cNvPr>
          <p:cNvSpPr txBox="1"/>
          <p:nvPr/>
        </p:nvSpPr>
        <p:spPr>
          <a:xfrm>
            <a:off x="8077200" y="8178799"/>
            <a:ext cx="8115300" cy="14985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altLang="ko-KR" sz="16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en-US" altLang="zh-CN" sz="160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Alipay(</a:t>
            </a:r>
            <a:r>
              <a:rPr lang="zh-CN" altLang="en-US" sz="160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Light"/>
              </a:rPr>
              <a:t>支付宝</a:t>
            </a:r>
            <a:r>
              <a:rPr lang="en-US" altLang="zh-CN" sz="160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zh-CN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Light"/>
              </a:rPr>
              <a:t> </a:t>
            </a:r>
            <a:r>
              <a:rPr lang="en-US" altLang="zh-CN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</a:t>
            </a:r>
            <a:r>
              <a:rPr lang="zh-CN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Light"/>
              </a:rPr>
              <a:t> </a:t>
            </a:r>
            <a:r>
              <a:rPr lang="en-US" altLang="zh-CN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QR</a:t>
            </a: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결제 </a:t>
            </a:r>
            <a:r>
              <a:rPr lang="en-US" altLang="ko-KR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+ </a:t>
            </a: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생활 </a:t>
            </a:r>
            <a:r>
              <a:rPr lang="ko-KR" altLang="en-US" sz="1600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슈퍼앱</a:t>
            </a:r>
            <a:endParaRPr lang="en-US" altLang="ko-KR" sz="16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en-US" altLang="ko-KR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</a:p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토스 </a:t>
            </a:r>
            <a:r>
              <a:rPr lang="en-US" altLang="ko-KR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심화 금융 상품</a:t>
            </a:r>
            <a:r>
              <a:rPr lang="en-US" altLang="ko-KR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뱅크까지 포함</a:t>
            </a:r>
            <a:endParaRPr lang="en-US" sz="160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AutoShape 10" descr="美团-美好生活小帮手 - Google Play 앱">
            <a:extLst>
              <a:ext uri="{FF2B5EF4-FFF2-40B4-BE49-F238E27FC236}">
                <a16:creationId xmlns:a16="http://schemas.microsoft.com/office/drawing/2014/main" id="{349D91BF-A2A9-B8BD-DBE4-F747533BC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38600" y="49911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36956C-2B99-08B3-18EB-ED965FBCB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27300"/>
            <a:ext cx="4029075" cy="226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EF3E0A0-D68A-C02B-948B-624D244A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43" y="4969056"/>
            <a:ext cx="3500664" cy="22665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91C4988-2557-E601-85F8-21B3A01D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7404096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951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011400" y="431800"/>
            <a:ext cx="2616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282700"/>
            <a:ext cx="147701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200" dirty="0">
                <a:solidFill>
                  <a:srgbClr val="9BB97C"/>
                </a:solidFill>
                <a:ea typeface="Pretendard SemiBold"/>
              </a:rPr>
              <a:t>마무리</a:t>
            </a: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:  </a:t>
            </a:r>
            <a:r>
              <a:rPr lang="ko-KR" altLang="en-US" sz="5200" spc="-200" dirty="0">
                <a:solidFill>
                  <a:srgbClr val="FFC000"/>
                </a:solidFill>
                <a:latin typeface="Pretendard SemiBold"/>
                <a:ea typeface="Pretendard SemiBold"/>
              </a:rPr>
              <a:t>카카오페이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 모바일 웹 시각적 </a:t>
            </a:r>
            <a:r>
              <a:rPr lang="ko-KR" altLang="en-US" sz="5200" spc="-200" dirty="0">
                <a:solidFill>
                  <a:srgbClr val="4B4B4B"/>
                </a:solidFill>
                <a:ea typeface="Pretendard SemiBold"/>
              </a:rPr>
              <a:t>분석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 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628900"/>
            <a:ext cx="16344900" cy="58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55900" y="2730500"/>
            <a:ext cx="1276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9F8F7"/>
                </a:solidFill>
                <a:ea typeface="Pretendard SemiBold"/>
              </a:rPr>
              <a:t>카카오페이 사용자 경험과 행동으로 발생할 수 있는 현황</a:t>
            </a:r>
            <a:endParaRPr lang="en-US" sz="2000" b="0" i="0" u="none" strike="noStrike" dirty="0">
              <a:solidFill>
                <a:srgbClr val="F9F8F7"/>
              </a:solidFill>
              <a:latin typeface="Pretendard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900" y="40386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400" b="0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31900" y="3505200"/>
            <a:ext cx="226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문제해결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103938" y="3885826"/>
            <a:ext cx="4660900" cy="60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502400" y="3898900"/>
            <a:ext cx="3962400" cy="4571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카톡 플랫폼 의존도 높음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103938" y="4588061"/>
            <a:ext cx="46609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28700" y="5410200"/>
            <a:ext cx="97536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502400" y="4635126"/>
            <a:ext cx="3962400" cy="4829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금융상품 깊이 부족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1900" y="6197600"/>
            <a:ext cx="4555938" cy="11175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카카오톡 연계 데이터 자동화</a:t>
            </a:r>
            <a:endParaRPr lang="en-US" altLang="ko-KR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lvl="0" indent="-285750" algn="l">
              <a:lnSpc>
                <a:spcPct val="131970"/>
              </a:lnSpc>
              <a:buFontTx/>
              <a:buChar char="-"/>
            </a:pP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청구서 발송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400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알림톡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자동 처리 </a:t>
            </a:r>
            <a:endParaRPr lang="en-US" altLang="ko-KR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lvl="0" indent="-285750" algn="l">
              <a:lnSpc>
                <a:spcPct val="131970"/>
              </a:lnSpc>
              <a:buFontTx/>
              <a:buChar char="-"/>
            </a:pPr>
            <a:endParaRPr lang="en-US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계좌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카드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청구서 등 여러 금융정보를 한번에 확인 가능 </a:t>
            </a:r>
            <a:endParaRPr lang="en-US" altLang="ko-KR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오프라인 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QR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결제 확장으로 실사용성 증가</a:t>
            </a:r>
            <a:endParaRPr lang="en-US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31900" y="5651500"/>
            <a:ext cx="3378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생산성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 </a:t>
            </a: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증가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087409" y="6030258"/>
            <a:ext cx="4660900" cy="609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502400" y="6197600"/>
            <a:ext cx="39624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103471" y="6781800"/>
            <a:ext cx="4660900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28700" y="7569200"/>
            <a:ext cx="97536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502400" y="6792258"/>
            <a:ext cx="3962400" cy="5229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31900" y="8598644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400" b="0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31900" y="7810500"/>
            <a:ext cx="226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의사소통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 </a:t>
            </a: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협상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121400" y="8293844"/>
            <a:ext cx="4660900" cy="609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502400" y="8244539"/>
            <a:ext cx="3962400" cy="6708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dirty="0" err="1">
                <a:solidFill>
                  <a:srgbClr val="4B4B4B"/>
                </a:solidFill>
                <a:ea typeface="Pretendard Light"/>
              </a:rPr>
              <a:t>금융사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 파트너사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121400" y="9060328"/>
            <a:ext cx="4660900" cy="609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502400" y="9004301"/>
            <a:ext cx="3962400" cy="7238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사용자와 소통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D380381F-A5D3-F730-D0A8-8D54C40B1C76}"/>
              </a:ext>
            </a:extLst>
          </p:cNvPr>
          <p:cNvSpPr txBox="1"/>
          <p:nvPr/>
        </p:nvSpPr>
        <p:spPr>
          <a:xfrm>
            <a:off x="1231900" y="8293844"/>
            <a:ext cx="4610100" cy="12565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공동 금융상품 출시 </a:t>
            </a:r>
            <a:r>
              <a:rPr lang="en-US" altLang="ko-KR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파트너사 </a:t>
            </a:r>
            <a:r>
              <a:rPr lang="en-US" altLang="ko-KR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연계 시 수익 공유 모델 협상</a:t>
            </a:r>
            <a:endParaRPr lang="en-US" altLang="ko-KR" sz="14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endParaRPr lang="en-US" altLang="ko-KR" sz="14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400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알림톡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400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챗봇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고객센터로 빠른 이슈 대응 </a:t>
            </a:r>
            <a:endParaRPr lang="en-US" altLang="ko-KR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정책 변경 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/ 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신규 서비스는 </a:t>
            </a:r>
            <a:r>
              <a:rPr lang="ko-KR" altLang="en-US" sz="1400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알림톡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400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푸시로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투명하게 공지</a:t>
            </a:r>
            <a:endParaRPr lang="en-US" altLang="ko-KR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5B8E5F47-AAE3-E3B7-22F6-BF3963A4371D}"/>
              </a:ext>
            </a:extLst>
          </p:cNvPr>
          <p:cNvSpPr txBox="1"/>
          <p:nvPr/>
        </p:nvSpPr>
        <p:spPr>
          <a:xfrm>
            <a:off x="1231900" y="3931771"/>
            <a:ext cx="4610100" cy="11736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4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카카오톡 외 독립 앱 기능 강화</a:t>
            </a:r>
            <a:endParaRPr lang="en-US" altLang="ko-KR" sz="14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lvl="0" indent="-285750" algn="l">
              <a:lnSpc>
                <a:spcPct val="131970"/>
              </a:lnSpc>
              <a:buFontTx/>
              <a:buChar char="-"/>
            </a:pP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카카오페이 앱 단독  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UX 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개선</a:t>
            </a:r>
            <a:endParaRPr lang="en-US" altLang="ko-KR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lvl="0" indent="-285750" algn="l">
              <a:lnSpc>
                <a:spcPct val="131970"/>
              </a:lnSpc>
              <a:buFontTx/>
              <a:buChar char="-"/>
            </a:pPr>
            <a:endParaRPr lang="en-US" altLang="ko-KR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카카오페이 증권</a:t>
            </a:r>
            <a:r>
              <a:rPr lang="en-US" altLang="ko-KR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400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마이데이터</a:t>
            </a:r>
            <a:r>
              <a:rPr lang="ko-KR" altLang="en-US" sz="14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고도화로 심화 금융 서비스 개발 </a:t>
            </a:r>
            <a:endParaRPr lang="en-US" sz="14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BCA9BA8-4758-EFC7-1340-AF63852D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688" y="5905815"/>
            <a:ext cx="3589991" cy="2032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CEAF4AA-91D0-9DC5-4FE0-D668FA40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9609" y="8154082"/>
            <a:ext cx="3731986" cy="21223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15">
            <a:extLst>
              <a:ext uri="{FF2B5EF4-FFF2-40B4-BE49-F238E27FC236}">
                <a16:creationId xmlns:a16="http://schemas.microsoft.com/office/drawing/2014/main" id="{57AD8C67-8E87-A024-592D-01D3FE832CC1}"/>
              </a:ext>
            </a:extLst>
          </p:cNvPr>
          <p:cNvSpPr txBox="1"/>
          <p:nvPr/>
        </p:nvSpPr>
        <p:spPr>
          <a:xfrm>
            <a:off x="6502400" y="5945409"/>
            <a:ext cx="4114800" cy="7228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내부 운영 효율화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C546F2B7-A3CE-BC6D-91B3-A3571B680FED}"/>
              </a:ext>
            </a:extLst>
          </p:cNvPr>
          <p:cNvSpPr txBox="1"/>
          <p:nvPr/>
        </p:nvSpPr>
        <p:spPr>
          <a:xfrm>
            <a:off x="6502400" y="6629399"/>
            <a:ext cx="4267200" cy="8389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사용자 </a:t>
            </a:r>
            <a:r>
              <a:rPr lang="ko-KR" altLang="en-US" sz="1600" b="0" i="0" u="none" strike="noStrike">
                <a:solidFill>
                  <a:srgbClr val="4B4B4B"/>
                </a:solidFill>
                <a:ea typeface="Pretendard Light"/>
              </a:rPr>
              <a:t>생산성 </a:t>
            </a:r>
            <a:r>
              <a:rPr lang="ko-KR" altLang="en-US" sz="1600">
                <a:solidFill>
                  <a:srgbClr val="4B4B4B"/>
                </a:solidFill>
                <a:ea typeface="Pretendard Light"/>
              </a:rPr>
              <a:t>향상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767990-8F82-14F6-1BD3-FF35CB76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618" y="3487839"/>
            <a:ext cx="3589991" cy="20934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227A7-273B-4741-911C-F8CBCE639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8AE8C811-C3E8-E4A4-3648-F58DF14D2237}"/>
              </a:ext>
            </a:extLst>
          </p:cNvPr>
          <p:cNvSpPr txBox="1"/>
          <p:nvPr/>
        </p:nvSpPr>
        <p:spPr>
          <a:xfrm>
            <a:off x="698500" y="419100"/>
            <a:ext cx="1612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500" b="0" i="0" u="none" strike="noStrike" spc="100">
                <a:solidFill>
                  <a:srgbClr val="4B4B4B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F95A27B-8173-5480-0D52-A32314A68903}"/>
              </a:ext>
            </a:extLst>
          </p:cNvPr>
          <p:cNvSpPr txBox="1"/>
          <p:nvPr/>
        </p:nvSpPr>
        <p:spPr>
          <a:xfrm>
            <a:off x="15240000" y="419100"/>
            <a:ext cx="2387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500" b="0" i="0" u="none" strike="noStrike" spc="100" dirty="0">
                <a:solidFill>
                  <a:srgbClr val="4B4B4B"/>
                </a:solidFill>
                <a:ea typeface="Playfair Display Medium"/>
              </a:rPr>
              <a:t>ⓒ YANG CHANG HOON</a:t>
            </a:r>
            <a:r>
              <a:rPr lang="en-US" sz="1500" b="0" i="0" u="none" strike="noStrike" spc="100" dirty="0">
                <a:solidFill>
                  <a:srgbClr val="4B4B4B"/>
                </a:solidFill>
                <a:latin typeface="Playfair Display Medium"/>
              </a:rPr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6A387D4-BC9D-FAC5-E506-EB2429AE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104900"/>
            <a:ext cx="9906000" cy="8610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60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10" y="0"/>
            <a:ext cx="4837817" cy="103056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27200" y="863600"/>
            <a:ext cx="34036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800" b="0" i="0" u="none" strike="noStrike" dirty="0">
                <a:solidFill>
                  <a:srgbClr val="F9F8F7"/>
                </a:solidFill>
                <a:latin typeface="Pretendard Bold"/>
              </a:rPr>
              <a:t>YANG CHANG HOON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9300" y="1905000"/>
            <a:ext cx="2819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ko-KR" sz="1700" b="0" i="0" u="none" strike="noStrike" dirty="0">
                <a:solidFill>
                  <a:srgbClr val="FFFBB5"/>
                </a:solidFill>
                <a:ea typeface="Pretendard Regular"/>
              </a:rPr>
              <a:t>디자이너</a:t>
            </a:r>
            <a:r>
              <a:rPr lang="en-US" sz="1700" b="0" i="0" u="none" strike="noStrike" dirty="0">
                <a:solidFill>
                  <a:srgbClr val="FFFBB5"/>
                </a:solidFill>
                <a:latin typeface="Pretendard Regular"/>
              </a:rPr>
              <a:t>  </a:t>
            </a:r>
            <a:r>
              <a:rPr lang="ko-KR" sz="1700" b="0" i="0" u="none" strike="noStrike" dirty="0" err="1">
                <a:solidFill>
                  <a:srgbClr val="FFFBB5"/>
                </a:solidFill>
                <a:ea typeface="Pretendard Regular"/>
              </a:rPr>
              <a:t>ㅣ</a:t>
            </a:r>
            <a:r>
              <a:rPr lang="en-US" sz="1700" b="0" i="0" u="none" strike="noStrike" dirty="0">
                <a:solidFill>
                  <a:srgbClr val="FFFBB5"/>
                </a:solidFill>
                <a:latin typeface="Pretendard Regular"/>
              </a:rPr>
              <a:t> </a:t>
            </a:r>
            <a:r>
              <a:rPr lang="ko-KR" altLang="en-US" sz="1700" dirty="0" err="1">
                <a:solidFill>
                  <a:srgbClr val="FFFBB5"/>
                </a:solidFill>
                <a:latin typeface="Pretendard Regular"/>
                <a:ea typeface="Pretendard Regular"/>
              </a:rPr>
              <a:t>양창훈</a:t>
            </a:r>
            <a:endParaRPr lang="ko-KR" sz="1700" b="0" i="0" u="none" strike="noStrike" dirty="0">
              <a:solidFill>
                <a:srgbClr val="FFFBB5"/>
              </a:solidFill>
              <a:ea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3695700"/>
            <a:ext cx="45974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27900" y="3225800"/>
            <a:ext cx="156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Bold"/>
              </a:rPr>
              <a:t>학력사항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2000" y="4038600"/>
            <a:ext cx="18669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2013.03~2</a:t>
            </a:r>
            <a:r>
              <a:rPr lang="en-US" sz="1600" dirty="0">
                <a:solidFill>
                  <a:srgbClr val="9BB97C"/>
                </a:solidFill>
                <a:latin typeface="Pretendard Regular"/>
              </a:rPr>
              <a:t>016</a:t>
            </a: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.06</a:t>
            </a:r>
          </a:p>
          <a:p>
            <a:pPr lvl="0" algn="r">
              <a:lnSpc>
                <a:spcPct val="156040"/>
              </a:lnSpc>
            </a:pPr>
            <a:endParaRPr lang="en-US" sz="1600" b="0" i="0" u="none" strike="noStrike" dirty="0">
              <a:solidFill>
                <a:srgbClr val="9BB97C"/>
              </a:solidFill>
              <a:latin typeface="Pretendard Regular"/>
            </a:endParaRP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2016.09~2022.06</a:t>
            </a:r>
          </a:p>
          <a:p>
            <a:pPr lvl="0" algn="r">
              <a:lnSpc>
                <a:spcPct val="156040"/>
              </a:lnSpc>
            </a:pPr>
            <a:endParaRPr lang="en-US" sz="1600" b="0" i="0" u="none" strike="noStrike" dirty="0">
              <a:solidFill>
                <a:srgbClr val="9BB97C"/>
              </a:solidFill>
              <a:latin typeface="Pretendard Regular"/>
            </a:endParaRP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2019.08~2020.07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85300" y="4394200"/>
            <a:ext cx="26543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중국 심천 </a:t>
            </a:r>
            <a:r>
              <a:rPr lang="ko-KR" sz="1600" b="0" i="0" u="none" strike="noStrike" dirty="0">
                <a:solidFill>
                  <a:srgbClr val="4B4B4B"/>
                </a:solidFill>
                <a:ea typeface="Pretendard Light"/>
              </a:rPr>
              <a:t>고등학교</a:t>
            </a:r>
            <a:endParaRPr lang="en-US" alt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zh-CN" altLang="en-US" sz="1600" b="1" dirty="0">
                <a:solidFill>
                  <a:srgbClr val="4B4B4B"/>
                </a:solidFill>
                <a:latin typeface="Pretendard Light"/>
                <a:ea typeface="Pretendard Light"/>
              </a:rPr>
              <a:t>深圳高中学校</a:t>
            </a:r>
            <a:r>
              <a:rPr lang="en-US" sz="1600" b="0" i="0" u="none" strike="noStrike" dirty="0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sz="1600" b="0" i="0" u="none" strike="noStrike" dirty="0">
                <a:solidFill>
                  <a:srgbClr val="4B4B4B"/>
                </a:solidFill>
                <a:ea typeface="Pretendard Light"/>
              </a:rPr>
              <a:t>졸업</a:t>
            </a:r>
          </a:p>
          <a:p>
            <a:pPr lvl="0" algn="l">
              <a:lnSpc>
                <a:spcPct val="15604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중국 상해교통대 </a:t>
            </a:r>
            <a:endParaRPr lang="en-US" altLang="ko-KR" sz="16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zh-CN" altLang="en-US" sz="1600" b="1" dirty="0">
                <a:solidFill>
                  <a:srgbClr val="4B4B4B"/>
                </a:solidFill>
                <a:ea typeface="Pretendard Light"/>
              </a:rPr>
              <a:t>上海交通大学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졸업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호주 </a:t>
            </a:r>
            <a:r>
              <a:rPr lang="en-US" altLang="ko-KR" sz="1600" b="1" dirty="0">
                <a:solidFill>
                  <a:srgbClr val="4B4B4B"/>
                </a:solidFill>
                <a:ea typeface="Pretendard Light"/>
              </a:rPr>
              <a:t>La</a:t>
            </a:r>
            <a:r>
              <a:rPr lang="ko-KR" altLang="en-US" sz="1600" b="1" dirty="0">
                <a:solidFill>
                  <a:srgbClr val="4B4B4B"/>
                </a:solidFill>
                <a:ea typeface="Pretendard Light"/>
              </a:rPr>
              <a:t> </a:t>
            </a:r>
            <a:r>
              <a:rPr lang="en-US" altLang="ko-KR" sz="1600" b="1" dirty="0" err="1">
                <a:solidFill>
                  <a:srgbClr val="4B4B4B"/>
                </a:solidFill>
                <a:ea typeface="Pretendard Light"/>
              </a:rPr>
              <a:t>trobe</a:t>
            </a:r>
            <a:r>
              <a:rPr lang="ko-KR" altLang="en-US" sz="1600" b="1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대학교 수료 </a:t>
            </a:r>
            <a:endParaRPr lang="en-US" alt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en-US" sz="1600" dirty="0">
                <a:solidFill>
                  <a:srgbClr val="4B4B4B"/>
                </a:solidFill>
                <a:latin typeface="Pretendard Light"/>
                <a:ea typeface="Pretendard Light"/>
              </a:rPr>
              <a:t>(1</a:t>
            </a:r>
            <a:r>
              <a:rPr lang="ko-KR" altLang="en-US" sz="1600" dirty="0">
                <a:solidFill>
                  <a:srgbClr val="4B4B4B"/>
                </a:solidFill>
                <a:latin typeface="Pretendard Light"/>
                <a:ea typeface="Pretendard Light"/>
              </a:rPr>
              <a:t>년 어학연수</a:t>
            </a:r>
            <a:r>
              <a:rPr lang="en-US" altLang="ko-KR" sz="1600" dirty="0">
                <a:solidFill>
                  <a:srgbClr val="4B4B4B"/>
                </a:solidFill>
                <a:latin typeface="Pretendard Light"/>
                <a:ea typeface="Pretendard Light"/>
              </a:rPr>
              <a:t>)</a:t>
            </a:r>
            <a:endParaRPr lang="en-US" sz="16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88400" y="1397000"/>
            <a:ext cx="6096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57400" y="7239000"/>
            <a:ext cx="11684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sz="1900" b="1" i="0" u="none" strike="noStrike" dirty="0">
                <a:solidFill>
                  <a:srgbClr val="FFFBB5"/>
                </a:solidFill>
                <a:latin typeface="Pretendard Regular"/>
              </a:rPr>
              <a:t>Birth.</a:t>
            </a:r>
          </a:p>
          <a:p>
            <a:pPr lvl="0" algn="l">
              <a:lnSpc>
                <a:spcPct val="156040"/>
              </a:lnSpc>
            </a:pPr>
            <a:endParaRPr lang="en-US" sz="1900" b="1" i="0" u="none" strike="noStrike" dirty="0">
              <a:solidFill>
                <a:srgbClr val="FFFBB5"/>
              </a:solidFill>
              <a:latin typeface="Pretendard Regular"/>
            </a:endParaRPr>
          </a:p>
          <a:p>
            <a:pPr lvl="0" algn="l">
              <a:lnSpc>
                <a:spcPct val="156040"/>
              </a:lnSpc>
            </a:pPr>
            <a:r>
              <a:rPr lang="en-US" sz="1900" b="1" i="0" u="none" strike="noStrike" dirty="0">
                <a:solidFill>
                  <a:srgbClr val="FFFBB5"/>
                </a:solidFill>
                <a:latin typeface="Pretendard Regular"/>
              </a:rPr>
              <a:t>E-mail.</a:t>
            </a:r>
          </a:p>
          <a:p>
            <a:pPr lvl="0" algn="l">
              <a:lnSpc>
                <a:spcPct val="156040"/>
              </a:lnSpc>
            </a:pPr>
            <a:endParaRPr lang="en-US" sz="1900" b="1" i="0" u="none" strike="noStrike" dirty="0">
              <a:solidFill>
                <a:srgbClr val="FFFBB5"/>
              </a:solidFill>
              <a:latin typeface="Pretendard Regular"/>
            </a:endParaRPr>
          </a:p>
          <a:p>
            <a:pPr lvl="0" algn="l">
              <a:lnSpc>
                <a:spcPct val="156040"/>
              </a:lnSpc>
            </a:pPr>
            <a:r>
              <a:rPr lang="en-US" sz="1900" b="1" i="0" u="none" strike="noStrike" dirty="0">
                <a:solidFill>
                  <a:srgbClr val="FFFBB5"/>
                </a:solidFill>
                <a:latin typeface="Pretendard Regular"/>
              </a:rPr>
              <a:t>Tel.</a:t>
            </a:r>
          </a:p>
          <a:p>
            <a:pPr lvl="0" algn="l">
              <a:lnSpc>
                <a:spcPct val="156040"/>
              </a:lnSpc>
            </a:pPr>
            <a:endParaRPr lang="en-US" sz="1900" b="1" i="0" u="none" strike="noStrike" dirty="0">
              <a:solidFill>
                <a:srgbClr val="FFFBB5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35300" y="6832600"/>
            <a:ext cx="25273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sz="1900" b="0" i="0" u="none" strike="noStrike" dirty="0">
                <a:solidFill>
                  <a:srgbClr val="F9F8F7"/>
                </a:solidFill>
                <a:latin typeface="Pretendard Light"/>
              </a:rPr>
              <a:t>1997.05.19</a:t>
            </a:r>
          </a:p>
          <a:p>
            <a:pPr lvl="0" algn="l">
              <a:lnSpc>
                <a:spcPct val="156040"/>
              </a:lnSpc>
            </a:pPr>
            <a:endParaRPr lang="en-US" sz="1900" b="0" i="0" u="none" strike="noStrike" dirty="0">
              <a:solidFill>
                <a:srgbClr val="F9F8F7"/>
              </a:solidFill>
              <a:latin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en-US" sz="1900" b="0" i="0" u="none" strike="noStrike" dirty="0">
                <a:solidFill>
                  <a:srgbClr val="F9F8F7"/>
                </a:solidFill>
                <a:latin typeface="Pretendard Light"/>
                <a:hlinkClick r:id="rId5"/>
              </a:rPr>
              <a:t>hoonie97@naver.com</a:t>
            </a:r>
            <a:endParaRPr lang="en-US" sz="1900" b="0" i="0" u="none" strike="noStrike" dirty="0">
              <a:solidFill>
                <a:srgbClr val="F9F8F7"/>
              </a:solidFill>
              <a:latin typeface="Pretendard Light"/>
            </a:endParaRPr>
          </a:p>
          <a:p>
            <a:pPr lvl="0" algn="l">
              <a:lnSpc>
                <a:spcPct val="156040"/>
              </a:lnSpc>
            </a:pPr>
            <a:endParaRPr lang="en-US" sz="1900" b="0" i="0" u="none" strike="noStrike" dirty="0">
              <a:solidFill>
                <a:srgbClr val="F9F8F7"/>
              </a:solidFill>
              <a:latin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en-US" sz="1900" b="0" i="0" u="none" strike="noStrike" dirty="0">
                <a:solidFill>
                  <a:srgbClr val="F9F8F7"/>
                </a:solidFill>
                <a:latin typeface="Pretendard Light"/>
              </a:rPr>
              <a:t>010.9939.8693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15200" y="1079500"/>
            <a:ext cx="1562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919"/>
              </a:lnSpc>
            </a:pPr>
            <a:r>
              <a:rPr lang="ko-KR" sz="1900" b="0" i="0" u="none" strike="noStrike">
                <a:solidFill>
                  <a:srgbClr val="9BB97C"/>
                </a:solidFill>
                <a:ea typeface="Pretendard Bold"/>
              </a:rPr>
              <a:t>나를</a:t>
            </a:r>
            <a:r>
              <a:rPr lang="en-US" sz="1900" b="0" i="0" u="none" strike="noStrike">
                <a:solidFill>
                  <a:srgbClr val="9BB97C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9BB97C"/>
                </a:solidFill>
                <a:ea typeface="Pretendard Bold"/>
              </a:rPr>
              <a:t>한</a:t>
            </a:r>
            <a:r>
              <a:rPr lang="en-US" sz="1900" b="0" i="0" u="none" strike="noStrike">
                <a:solidFill>
                  <a:srgbClr val="9BB97C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9BB97C"/>
                </a:solidFill>
                <a:ea typeface="Pretendard Bold"/>
              </a:rPr>
              <a:t>마디로</a:t>
            </a:r>
            <a:r>
              <a:rPr lang="en-US" sz="1900" b="0" i="0" u="none" strike="noStrike">
                <a:solidFill>
                  <a:srgbClr val="9BB97C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9BB97C"/>
                </a:solidFill>
                <a:ea typeface="Pretendard Bold"/>
              </a:rPr>
              <a:t>표현한다면</a:t>
            </a:r>
            <a:r>
              <a:rPr lang="en-US" sz="1900" b="0" i="0" u="none" strike="noStrike">
                <a:solidFill>
                  <a:srgbClr val="9BB97C"/>
                </a:solidFill>
                <a:latin typeface="Pretendard Bold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13900" y="1079500"/>
            <a:ext cx="7213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altLang="en-US" sz="1600" b="0" i="0" u="none" strike="noStrike" dirty="0">
                <a:solidFill>
                  <a:srgbClr val="4B4B4B">
                    <a:alpha val="61176"/>
                  </a:srgbClr>
                </a:solidFill>
                <a:ea typeface="Pretendard Regular"/>
              </a:rPr>
              <a:t>저는 </a:t>
            </a:r>
            <a:r>
              <a:rPr lang="ko-KR" altLang="en-US" sz="1600" b="1" i="0" u="none" strike="noStrike" dirty="0">
                <a:solidFill>
                  <a:schemeClr val="tx1">
                    <a:alpha val="61176"/>
                  </a:schemeClr>
                </a:solidFill>
                <a:ea typeface="Pretendard Regular"/>
              </a:rPr>
              <a:t>흑당 </a:t>
            </a:r>
            <a:r>
              <a:rPr lang="ko-KR" altLang="en-US" sz="1600" b="1" i="0" u="none" strike="noStrike" dirty="0" err="1">
                <a:solidFill>
                  <a:schemeClr val="tx1">
                    <a:alpha val="61176"/>
                  </a:schemeClr>
                </a:solidFill>
                <a:ea typeface="Pretendard Regular"/>
              </a:rPr>
              <a:t>맛동산</a:t>
            </a:r>
            <a:r>
              <a:rPr lang="ko-KR" altLang="en-US" sz="1600" b="1" i="0" u="none" strike="noStrike" dirty="0">
                <a:solidFill>
                  <a:schemeClr val="tx1">
                    <a:alpha val="61176"/>
                  </a:schemeClr>
                </a:solidFill>
                <a:ea typeface="Pretendard Regular"/>
              </a:rPr>
              <a:t> </a:t>
            </a:r>
            <a:r>
              <a:rPr lang="ko-KR" altLang="en-US" sz="1600" b="0" i="0" u="none" strike="noStrike" dirty="0">
                <a:solidFill>
                  <a:srgbClr val="4B4B4B">
                    <a:alpha val="61176"/>
                  </a:srgbClr>
                </a:solidFill>
                <a:ea typeface="Pretendard Regular"/>
              </a:rPr>
              <a:t>같은 사람입니다</a:t>
            </a:r>
            <a:r>
              <a:rPr lang="en-US" sz="1600" b="0" i="0" u="none" strike="noStrike" dirty="0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. </a:t>
            </a:r>
          </a:p>
          <a:p>
            <a:pPr lvl="0" algn="l">
              <a:lnSpc>
                <a:spcPct val="139440"/>
              </a:lnSpc>
            </a:pPr>
            <a:r>
              <a:rPr lang="en-US" sz="1600" b="0" i="0" u="none" strike="noStrike" dirty="0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(</a:t>
            </a:r>
            <a:r>
              <a:rPr lang="ko-KR" altLang="en-US" sz="1600" b="0" i="0" u="none" strike="noStrike" dirty="0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변화만 추구하는 것이 아닌 기존의 전통과 융합한 </a:t>
            </a:r>
            <a:r>
              <a:rPr lang="ko-KR" altLang="en-US" sz="1600" dirty="0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다양한 세대를 아우를 수 있는 가치라고 생각합니다</a:t>
            </a:r>
            <a:r>
              <a:rPr lang="en-US" altLang="ko-KR" sz="1600" dirty="0">
                <a:solidFill>
                  <a:srgbClr val="4B4B4B">
                    <a:alpha val="61176"/>
                  </a:srgbClr>
                </a:solidFill>
                <a:latin typeface="Pretendard Regular"/>
              </a:rPr>
              <a:t>. )</a:t>
            </a:r>
            <a:endParaRPr lang="en-US" altLang="ko-KR" sz="1600" b="0" i="0" u="none" strike="noStrike" dirty="0">
              <a:solidFill>
                <a:srgbClr val="4B4B4B">
                  <a:alpha val="61176"/>
                </a:srgbClr>
              </a:solidFill>
              <a:latin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100" y="3695700"/>
            <a:ext cx="45974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649200" y="3225800"/>
            <a:ext cx="156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Bold"/>
              </a:rPr>
              <a:t>경력사항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61900" y="3873500"/>
            <a:ext cx="2273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2023.02~2023.08</a:t>
            </a:r>
          </a:p>
          <a:p>
            <a:pPr lvl="0" algn="l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2022.07~2022.12</a:t>
            </a:r>
          </a:p>
          <a:p>
            <a:pPr lvl="0" algn="l">
              <a:lnSpc>
                <a:spcPct val="156040"/>
              </a:lnSpc>
            </a:pPr>
            <a:r>
              <a:rPr lang="en-US" sz="1600" b="0" i="0" u="none" strike="noStrike" dirty="0">
                <a:solidFill>
                  <a:srgbClr val="9BB97C"/>
                </a:solidFill>
                <a:latin typeface="Pretendard Regular"/>
              </a:rPr>
              <a:t>2016.05~2016.08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93900" y="4038600"/>
            <a:ext cx="3060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(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주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)</a:t>
            </a:r>
            <a:r>
              <a:rPr lang="ko-KR" altLang="en-US" sz="1600" b="1" i="0" u="none" strike="noStrike" dirty="0" err="1">
                <a:solidFill>
                  <a:srgbClr val="4B4B4B"/>
                </a:solidFill>
                <a:ea typeface="Pretendard Light"/>
              </a:rPr>
              <a:t>바스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, 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에어부산 항공 </a:t>
            </a:r>
            <a:r>
              <a:rPr lang="ko-KR" altLang="en-US" sz="1600" b="0" i="0" u="none" strike="noStrike" dirty="0" err="1">
                <a:solidFill>
                  <a:srgbClr val="4B4B4B"/>
                </a:solidFill>
                <a:ea typeface="Pretendard Light"/>
              </a:rPr>
              <a:t>지상직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b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</a:b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㈜</a:t>
            </a:r>
            <a:r>
              <a:rPr lang="ko-KR" altLang="en-US" sz="1600" b="1" i="0" u="none" strike="noStrike" dirty="0" err="1">
                <a:solidFill>
                  <a:srgbClr val="4B4B4B"/>
                </a:solidFill>
                <a:ea typeface="Pretendard Light"/>
              </a:rPr>
              <a:t>씨케이브릿지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,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 </a:t>
            </a:r>
            <a:r>
              <a:rPr lang="ko-KR" altLang="en-US" sz="1600" dirty="0" err="1">
                <a:solidFill>
                  <a:srgbClr val="4B4B4B"/>
                </a:solidFill>
                <a:ea typeface="Pretendard Light"/>
              </a:rPr>
              <a:t>알리바바닷컴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 사업부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신세계백화점 중국어 안내데스크 </a:t>
            </a:r>
            <a:endParaRPr lang="en-US" altLang="ko-KR" sz="16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통역 담당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6718300"/>
            <a:ext cx="45974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327900" y="6248400"/>
            <a:ext cx="156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Bold"/>
              </a:rPr>
              <a:t>자격사항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51700" y="7061200"/>
            <a:ext cx="21336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MS Office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Photoshop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Illustrator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Aftereffect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29800" y="7416800"/>
            <a:ext cx="20066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상</a:t>
            </a:r>
            <a:endParaRPr lang="en-US" altLang="ko-KR" sz="16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중 </a:t>
            </a:r>
            <a:endParaRPr lang="en-US" alt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중 </a:t>
            </a:r>
            <a:endParaRPr lang="en-US" altLang="ko-KR" sz="16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상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56040"/>
              </a:lnSpc>
            </a:pPr>
            <a:endParaRPr lang="en-US" sz="16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100" y="6718300"/>
            <a:ext cx="45974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649200" y="6248400"/>
            <a:ext cx="156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Bold"/>
              </a:rPr>
              <a:t>보유스킬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1400" y="7137400"/>
            <a:ext cx="1892300" cy="101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1400" y="7137400"/>
            <a:ext cx="1651000" cy="101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1400" y="7543800"/>
            <a:ext cx="1892300" cy="101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5024099" y="7543800"/>
            <a:ext cx="1409701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1400" y="7950200"/>
            <a:ext cx="1892300" cy="10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11400" y="7950200"/>
            <a:ext cx="1206500" cy="101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1316761400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24100" y="8318500"/>
            <a:ext cx="1892300" cy="101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8318500"/>
            <a:ext cx="1206500" cy="101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560300" y="7061200"/>
            <a:ext cx="21336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MS Office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Photoshop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Illustrator</a:t>
            </a:r>
          </a:p>
          <a:p>
            <a:pPr lvl="0" algn="r">
              <a:lnSpc>
                <a:spcPct val="156040"/>
              </a:lnSpc>
            </a:pPr>
            <a:r>
              <a:rPr lang="en-US" sz="1600" b="0" i="0" u="none" strike="noStrike">
                <a:solidFill>
                  <a:srgbClr val="9BB97C"/>
                </a:solidFill>
                <a:latin typeface="Pretendard Regular"/>
              </a:rPr>
              <a:t>Aftereffect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BF9C4-7388-5F60-09FF-2908AFAE54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4229" y="2948214"/>
            <a:ext cx="2527300" cy="266700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9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61" y="25400"/>
            <a:ext cx="11081124" cy="102092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F9F8F7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6000" y="1955800"/>
            <a:ext cx="67183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200" spc="-200" dirty="0">
                <a:solidFill>
                  <a:srgbClr val="FFFBB5"/>
                </a:solidFill>
                <a:latin typeface="Pretendard SemiBold"/>
                <a:ea typeface="Pretendard SemiBold"/>
              </a:rPr>
              <a:t>0</a:t>
            </a:r>
            <a:r>
              <a:rPr lang="en-US" sz="5200" b="0" i="0" u="none" strike="noStrike" spc="-200" dirty="0">
                <a:solidFill>
                  <a:srgbClr val="FFFBB5"/>
                </a:solidFill>
                <a:latin typeface="Pretendard SemiBold"/>
              </a:rPr>
              <a:t>1 :</a:t>
            </a:r>
            <a:r>
              <a:rPr lang="en-US" sz="5200" b="0" i="0" u="none" strike="noStrike" spc="-200" dirty="0">
                <a:solidFill>
                  <a:srgbClr val="F9F8F7"/>
                </a:solidFill>
                <a:latin typeface="Pretendard SemiBold"/>
              </a:rPr>
              <a:t> </a:t>
            </a:r>
            <a:r>
              <a:rPr lang="ko-KR" altLang="en-US" sz="5200" b="0" i="0" u="none" strike="noStrike" spc="-200" dirty="0" err="1">
                <a:solidFill>
                  <a:schemeClr val="accent1">
                    <a:lumMod val="75000"/>
                  </a:schemeClr>
                </a:solidFill>
                <a:ea typeface="Pretendard SemiBold"/>
              </a:rPr>
              <a:t>즈푸바오</a:t>
            </a:r>
            <a:r>
              <a:rPr lang="en-US" altLang="ko-KR" sz="5200" b="0" i="0" u="none" strike="noStrike" spc="-200" dirty="0">
                <a:solidFill>
                  <a:schemeClr val="accent1">
                    <a:lumMod val="75000"/>
                  </a:schemeClr>
                </a:solidFill>
                <a:ea typeface="Pretendard SemiBold"/>
              </a:rPr>
              <a:t>(</a:t>
            </a:r>
            <a:r>
              <a:rPr lang="zh-CN" altLang="en-US" sz="5200" b="0" i="0" u="none" strike="noStrike" spc="-200" dirty="0">
                <a:solidFill>
                  <a:schemeClr val="accent1">
                    <a:lumMod val="75000"/>
                  </a:schemeClr>
                </a:solidFill>
                <a:ea typeface="Pretendard SemiBold"/>
              </a:rPr>
              <a:t>支付宝）</a:t>
            </a:r>
            <a:endParaRPr lang="en-US" altLang="zh-CN" sz="5200" b="0" i="0" u="none" strike="noStrike" spc="-200" dirty="0">
              <a:solidFill>
                <a:schemeClr val="accent1">
                  <a:lumMod val="75000"/>
                </a:schemeClr>
              </a:solidFill>
              <a:ea typeface="Pretendard Semi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5200" b="0" i="0" u="none" strike="noStrike" spc="-200" dirty="0">
                <a:solidFill>
                  <a:srgbClr val="F9F8F7"/>
                </a:solidFill>
                <a:ea typeface="Pretendard SemiBold"/>
              </a:rPr>
              <a:t> 환경 </a:t>
            </a:r>
            <a:r>
              <a:rPr lang="ko-KR" altLang="en-US" sz="5200" spc="-200" dirty="0">
                <a:solidFill>
                  <a:srgbClr val="F9F8F7"/>
                </a:solidFill>
                <a:ea typeface="Pretendard SemiBold"/>
              </a:rPr>
              <a:t>분석</a:t>
            </a:r>
            <a:endParaRPr lang="ko-KR" sz="5200" b="0" i="0" u="none" strike="noStrike" spc="-200" dirty="0">
              <a:solidFill>
                <a:srgbClr val="F9F8F7"/>
              </a:solidFill>
              <a:ea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79500" y="7137400"/>
            <a:ext cx="60706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1850"/>
              </a:lnSpc>
            </a:pPr>
            <a:endParaRPr lang="en-US" sz="1800" b="0" i="0" u="none" strike="noStrike" spc="-100" dirty="0">
              <a:solidFill>
                <a:srgbClr val="F9F8F7"/>
              </a:solidFill>
              <a:latin typeface="Pretendard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4385129"/>
            <a:ext cx="47752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17600" y="3594100"/>
            <a:ext cx="2070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2000" b="0" i="0" u="none" strike="noStrike" dirty="0">
                <a:solidFill>
                  <a:srgbClr val="FFFBB5"/>
                </a:solidFill>
                <a:ea typeface="Pretendard SemiBold"/>
              </a:rPr>
              <a:t>프로젝트</a:t>
            </a:r>
            <a:r>
              <a:rPr lang="en-US" sz="2000" b="0" i="0" u="none" strike="noStrike" dirty="0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2000" b="0" i="0" u="none" strike="noStrike" dirty="0">
                <a:solidFill>
                  <a:srgbClr val="FFFBB5"/>
                </a:solidFill>
                <a:ea typeface="Pretendard Semi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33700" y="3741964"/>
            <a:ext cx="2882900" cy="5506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>
                <a:solidFill>
                  <a:srgbClr val="FFFBB5"/>
                </a:solidFill>
                <a:ea typeface="Pretendard SemiBold"/>
              </a:rPr>
              <a:t>기간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SemiBold"/>
              </a:rPr>
              <a:t> : </a:t>
            </a:r>
            <a:r>
              <a:rPr lang="en-US" sz="1400" dirty="0">
                <a:solidFill>
                  <a:srgbClr val="FFFBB5"/>
                </a:solidFill>
                <a:latin typeface="Pretendard Light"/>
              </a:rPr>
              <a:t>07.07-07.09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Light"/>
              </a:rPr>
              <a:t>  </a:t>
            </a:r>
            <a:r>
              <a:rPr lang="ko-KR" sz="1400" b="0" i="0" u="none" strike="noStrike" dirty="0" err="1">
                <a:solidFill>
                  <a:srgbClr val="FFFBB5"/>
                </a:solidFill>
                <a:ea typeface="Pretendard Light"/>
              </a:rPr>
              <a:t>ㅣ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Light"/>
              </a:rPr>
              <a:t> 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SemiBold"/>
              </a:rPr>
              <a:t> </a:t>
            </a:r>
            <a:r>
              <a:rPr lang="ko-KR" sz="1400" b="0" i="0" u="none" strike="noStrike" dirty="0">
                <a:solidFill>
                  <a:srgbClr val="FFFBB5"/>
                </a:solidFill>
                <a:ea typeface="Pretendard SemiBold"/>
              </a:rPr>
              <a:t>기여도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SemiBold"/>
              </a:rPr>
              <a:t> : </a:t>
            </a:r>
            <a:r>
              <a:rPr lang="en-US" sz="1400" b="0" i="0" u="none" strike="noStrike" dirty="0">
                <a:solidFill>
                  <a:srgbClr val="FFFBB5"/>
                </a:solidFill>
                <a:latin typeface="Pretendard Light"/>
              </a:rPr>
              <a:t>100%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44700" y="431800"/>
            <a:ext cx="288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F9F8F7"/>
                </a:solidFill>
                <a:ea typeface="Playfair Display Medium"/>
              </a:rPr>
              <a:t>ⓒ</a:t>
            </a:r>
            <a:r>
              <a:rPr lang="en-US" sz="1600" b="0" i="0" u="none" strike="noStrike" spc="100" dirty="0">
                <a:solidFill>
                  <a:srgbClr val="F9F8F7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F9F8F7"/>
                </a:solidFill>
                <a:latin typeface="Tiro Bangla Regular"/>
              </a:rPr>
              <a:t>(  2025  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6007100"/>
            <a:ext cx="2603500" cy="787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141200" y="6070600"/>
            <a:ext cx="5435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빠르고 간편한 결제 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/>
                <a:ea typeface="Pretendard Light"/>
              </a:rPr>
              <a:t>다양한 혜택 </a:t>
            </a:r>
            <a:endParaRPr lang="en-US" altLang="ko-KR" sz="1700" dirty="0">
              <a:solidFill>
                <a:srgbClr val="4B4B4B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  <a:ea typeface="Pretendard Light"/>
              </a:rPr>
              <a:t>신뢰성</a:t>
            </a: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61500" y="6197600"/>
            <a:ext cx="1549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9BB97C"/>
                </a:solidFill>
                <a:ea typeface="Pretendard SemiBold"/>
              </a:rPr>
              <a:t>고객</a:t>
            </a:r>
            <a:r>
              <a:rPr lang="en-US" sz="21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100" b="0" i="0" u="none" strike="noStrike" dirty="0">
                <a:solidFill>
                  <a:srgbClr val="9BB97C"/>
                </a:solidFill>
                <a:ea typeface="Pretendard SemiBold"/>
              </a:rPr>
              <a:t>니즈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7277100"/>
            <a:ext cx="2603500" cy="787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141200" y="7346950"/>
            <a:ext cx="5435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맞춤형 추천 강화 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/>
                <a:ea typeface="Pretendard Light"/>
              </a:rPr>
              <a:t>데이터 투명성 개선 </a:t>
            </a:r>
            <a:endParaRPr lang="en-US" altLang="ko-KR" sz="1700" dirty="0">
              <a:solidFill>
                <a:srgbClr val="4B4B4B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  <a:ea typeface="Pretendard Light"/>
              </a:rPr>
              <a:t>안전 인증 강화 </a:t>
            </a: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7500" y="7493000"/>
            <a:ext cx="207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9F8F7"/>
                </a:solidFill>
                <a:ea typeface="Pretendard SemiBold"/>
              </a:rPr>
              <a:t>문제</a:t>
            </a:r>
            <a:r>
              <a:rPr lang="en-US" sz="2000" b="0" i="0" u="none" strike="noStrike">
                <a:solidFill>
                  <a:srgbClr val="F9F8F7"/>
                </a:solidFill>
                <a:latin typeface="Pretendard SemiBold"/>
              </a:rPr>
              <a:t> OR </a:t>
            </a:r>
            <a:r>
              <a:rPr lang="ko-KR" sz="2000" b="0" i="0" u="none" strike="noStrike">
                <a:solidFill>
                  <a:srgbClr val="F9F8F7"/>
                </a:solidFill>
                <a:ea typeface="Pretendard SemiBold"/>
              </a:rPr>
              <a:t>기회상황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8559800"/>
            <a:ext cx="2603500" cy="78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141200" y="8559801"/>
            <a:ext cx="5435600" cy="12007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빠른 결제 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+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금융 통합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ea typeface="Pretendard Light"/>
              </a:rPr>
              <a:t>데이터 종속</a:t>
            </a:r>
            <a:r>
              <a:rPr lang="en-US" altLang="ko-KR" sz="1700" dirty="0">
                <a:solidFill>
                  <a:srgbClr val="4B4B4B"/>
                </a:solidFill>
                <a:ea typeface="Pretendard Light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ea typeface="Pretendard Light"/>
              </a:rPr>
              <a:t>복잡성 </a:t>
            </a:r>
            <a:endParaRPr lang="en-US" altLang="ko-KR" sz="1700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금융상품 연계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,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시니어 맞춤 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61500" y="8763000"/>
            <a:ext cx="1549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9BB97C"/>
                </a:solidFill>
                <a:ea typeface="Pretendard SemiBold"/>
              </a:rPr>
              <a:t>비교대상</a:t>
            </a:r>
            <a:r>
              <a:rPr lang="en-US" sz="2100" b="0" i="0" u="none" strike="noStrike">
                <a:solidFill>
                  <a:srgbClr val="9BB97C"/>
                </a:solidFill>
                <a:latin typeface="Pretendard SemiBold"/>
              </a:rPr>
              <a:t>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0ED925-F4FE-8A6D-91A4-0DFE3ECE6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4793673"/>
            <a:ext cx="5599749" cy="49668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즈푸바오 1년간 사용안하면 '자동 탈퇴'">
            <a:extLst>
              <a:ext uri="{FF2B5EF4-FFF2-40B4-BE49-F238E27FC236}">
                <a16:creationId xmlns:a16="http://schemas.microsoft.com/office/drawing/2014/main" id="{E8D60BBD-5907-85BD-6B53-D911D9B7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075" y="562162"/>
            <a:ext cx="8350240" cy="47480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82800" y="330200"/>
            <a:ext cx="2770841" cy="2920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282700"/>
            <a:ext cx="147701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200" dirty="0">
                <a:solidFill>
                  <a:srgbClr val="9BB97C"/>
                </a:solidFill>
                <a:ea typeface="Pretendard SemiBold"/>
              </a:rPr>
              <a:t>결과물</a:t>
            </a: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0" i="0" u="none" strike="noStrike" spc="-200" dirty="0">
                <a:solidFill>
                  <a:srgbClr val="4B4B4B"/>
                </a:solidFill>
                <a:latin typeface="Pretendard SemiBold"/>
              </a:rPr>
              <a:t> </a:t>
            </a:r>
            <a:r>
              <a:rPr lang="ko-KR" altLang="en-US" sz="5200" b="0" i="0" u="none" strike="noStrike" spc="-200" dirty="0" err="1">
                <a:solidFill>
                  <a:srgbClr val="4B4B4B"/>
                </a:solidFill>
                <a:ea typeface="Pretendard SemiBold"/>
              </a:rPr>
              <a:t>즈푸바오</a:t>
            </a:r>
            <a:r>
              <a:rPr lang="en-US" altLang="ko-KR" sz="5200" b="0" i="0" u="none" strike="noStrike" spc="-200" dirty="0">
                <a:solidFill>
                  <a:srgbClr val="4B4B4B"/>
                </a:solidFill>
                <a:ea typeface="Pretendard SemiBold"/>
              </a:rPr>
              <a:t>(</a:t>
            </a:r>
            <a:r>
              <a:rPr lang="zh-CN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支付宝</a:t>
            </a:r>
            <a:r>
              <a:rPr lang="en-US" altLang="zh-CN" sz="5200" b="0" i="0" u="none" strike="noStrike" spc="-200" dirty="0">
                <a:solidFill>
                  <a:srgbClr val="4B4B4B"/>
                </a:solidFill>
                <a:ea typeface="Pretendard SemiBold"/>
              </a:rPr>
              <a:t>)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 환경 </a:t>
            </a:r>
            <a:r>
              <a:rPr lang="ko-KR" altLang="en-US" sz="5200" spc="-200" dirty="0">
                <a:solidFill>
                  <a:srgbClr val="4B4B4B"/>
                </a:solidFill>
                <a:ea typeface="Pretendard SemiBold"/>
              </a:rPr>
              <a:t>분석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 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77900" y="5664200"/>
            <a:ext cx="51054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30499" y="3848101"/>
            <a:ext cx="3416299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500" dirty="0">
                <a:solidFill>
                  <a:srgbClr val="4B4B4B"/>
                </a:solidFill>
                <a:latin typeface="Pretendard Light"/>
                <a:ea typeface="Pretendard Light"/>
              </a:rPr>
              <a:t>사</a:t>
            </a:r>
            <a:r>
              <a:rPr lang="ko-KR" altLang="en-US" sz="1500" b="1" dirty="0">
                <a:solidFill>
                  <a:srgbClr val="4B4B4B"/>
                </a:solidFill>
                <a:latin typeface="Pretendard Light"/>
                <a:ea typeface="Pretendard Light"/>
              </a:rPr>
              <a:t>용자 신뢰 저하 </a:t>
            </a:r>
            <a:r>
              <a:rPr lang="en-US" altLang="ko-KR" sz="1500" b="1" dirty="0">
                <a:solidFill>
                  <a:srgbClr val="4B4B4B"/>
                </a:solidFill>
                <a:latin typeface="Pretendard Light"/>
                <a:ea typeface="Pretendard Light"/>
              </a:rPr>
              <a:t>&amp; </a:t>
            </a:r>
            <a:r>
              <a:rPr lang="ko-KR" altLang="en-US" sz="1500" b="1" dirty="0">
                <a:solidFill>
                  <a:srgbClr val="4B4B4B"/>
                </a:solidFill>
                <a:latin typeface="Pretendard Light"/>
                <a:ea typeface="Pretendard Light"/>
              </a:rPr>
              <a:t>개인정보 과잉 노출 이슈</a:t>
            </a:r>
            <a:endParaRPr lang="en-US" sz="1500" b="1" dirty="0">
              <a:solidFill>
                <a:srgbClr val="4B4B4B"/>
              </a:solidFill>
              <a:latin typeface="Pretendard Light"/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5664200"/>
            <a:ext cx="4965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사용자가 어떤 데이터를 쓰는지 직접 확인 </a:t>
            </a: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3848100"/>
            <a:ext cx="1219200" cy="1219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30500" y="3568700"/>
            <a:ext cx="226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문제해결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28700" y="3314700"/>
            <a:ext cx="50546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41400" y="2654300"/>
            <a:ext cx="62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>
                <a:solidFill>
                  <a:srgbClr val="9BB97C"/>
                </a:solidFill>
                <a:latin typeface="Pretendard Bold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77900" y="6413500"/>
            <a:ext cx="5105400" cy="660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90600" y="6578600"/>
            <a:ext cx="4749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QR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코드 결제 위조 방지 위해 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‘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다중 인증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‘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추가 적용 </a:t>
            </a: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6562271" y="5664200"/>
            <a:ext cx="5105400" cy="660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331200" y="3695704"/>
            <a:ext cx="3416300" cy="16128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500" b="1" i="0" u="none" strike="noStrike" dirty="0">
                <a:solidFill>
                  <a:srgbClr val="4B4B4B"/>
                </a:solidFill>
                <a:ea typeface="Pretendard Light"/>
              </a:rPr>
              <a:t>결제 프로세스 간소화 </a:t>
            </a:r>
            <a:endParaRPr lang="en-US" sz="1500" b="1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78600" y="5816600"/>
            <a:ext cx="4762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원터치 결제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: QR –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결제 완료 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–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포인트 적립 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–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쿠폰 자동 발급 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–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반복 구매 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UX</a:t>
            </a:r>
            <a:r>
              <a:rPr lang="ko-KR" altLang="en-US" sz="1700" dirty="0">
                <a:solidFill>
                  <a:srgbClr val="4B4B4B"/>
                </a:solidFill>
                <a:ea typeface="Pretendard Light"/>
              </a:rPr>
              <a:t> 간소화 </a:t>
            </a: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3848100"/>
            <a:ext cx="1219200" cy="1219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331200" y="3479799"/>
            <a:ext cx="2260600" cy="482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생산성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증가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6629400" y="3314700"/>
            <a:ext cx="50546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642100" y="2654300"/>
            <a:ext cx="62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>
                <a:solidFill>
                  <a:srgbClr val="9BB97C"/>
                </a:solidFill>
                <a:latin typeface="Pretendard Bold"/>
              </a:rPr>
              <a:t>02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6529614" y="6447452"/>
            <a:ext cx="5228772" cy="609599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562270" y="6477000"/>
            <a:ext cx="4778829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미니프로그램 연동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: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설치 없이 사용 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–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고객 </a:t>
            </a:r>
            <a:r>
              <a:rPr lang="ko-KR" altLang="en-US" sz="1700" b="0" i="0" u="none" strike="noStrike" dirty="0" err="1">
                <a:solidFill>
                  <a:srgbClr val="4B4B4B"/>
                </a:solidFill>
                <a:ea typeface="Pretendard Light"/>
              </a:rPr>
              <a:t>유입률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 향상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2179300" y="5664200"/>
            <a:ext cx="5105400" cy="660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931900" y="3804567"/>
            <a:ext cx="3416300" cy="1262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500" b="1" dirty="0">
                <a:solidFill>
                  <a:srgbClr val="4B4B4B"/>
                </a:solidFill>
                <a:ea typeface="Pretendard Light"/>
              </a:rPr>
              <a:t>가맹점 </a:t>
            </a:r>
            <a:r>
              <a:rPr lang="en-US" altLang="ko-KR" sz="1500" b="1" dirty="0">
                <a:solidFill>
                  <a:srgbClr val="4B4B4B"/>
                </a:solidFill>
                <a:ea typeface="Pretendard Light"/>
              </a:rPr>
              <a:t>/ </a:t>
            </a:r>
            <a:r>
              <a:rPr lang="ko-KR" altLang="en-US" sz="1500" b="1" dirty="0">
                <a:solidFill>
                  <a:srgbClr val="4B4B4B"/>
                </a:solidFill>
                <a:ea typeface="Pretendard Light"/>
              </a:rPr>
              <a:t>소상공인과의 협상 </a:t>
            </a:r>
            <a:endParaRPr lang="en-US" sz="1500" b="1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598400" y="5816600"/>
            <a:ext cx="4343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en-US" altLang="ko-KR" sz="1700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3848100"/>
            <a:ext cx="1219200" cy="1219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931900" y="3479799"/>
            <a:ext cx="2870200" cy="4360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의사소통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/ </a:t>
            </a: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협상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2230100" y="3314700"/>
            <a:ext cx="50546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2242800" y="2654300"/>
            <a:ext cx="62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>
                <a:solidFill>
                  <a:srgbClr val="9BB97C"/>
                </a:solidFill>
                <a:latin typeface="Pretendard Bold"/>
              </a:rPr>
              <a:t>03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2179300" y="6413500"/>
            <a:ext cx="5105400" cy="660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0" y="4076700"/>
            <a:ext cx="749300" cy="749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4165600"/>
            <a:ext cx="558800" cy="571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800" y="4178300"/>
            <a:ext cx="609600" cy="5588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268200" y="6547766"/>
            <a:ext cx="4876800" cy="3725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지역 상권협회와 공동 프로모션 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– OMO(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온라인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,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오프라인 연계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) 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디지털화 지원금 지급 </a:t>
            </a: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D058D6-1ED4-3B3E-040D-684BD3D79443}"/>
              </a:ext>
            </a:extLst>
          </p:cNvPr>
          <p:cNvSpPr txBox="1"/>
          <p:nvPr/>
        </p:nvSpPr>
        <p:spPr>
          <a:xfrm flipH="1">
            <a:off x="12161157" y="5600701"/>
            <a:ext cx="5212442" cy="809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수수료 협상 테이블 신설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: 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가맹점 </a:t>
            </a:r>
            <a:r>
              <a:rPr lang="ko-KR" altLang="en-US" sz="1600" dirty="0" err="1">
                <a:solidFill>
                  <a:srgbClr val="4B4B4B"/>
                </a:solidFill>
                <a:ea typeface="Pretendard Light"/>
              </a:rPr>
              <a:t>연매출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 구간별 수수료 차등화 </a:t>
            </a:r>
            <a:endParaRPr lang="ko-KR" alt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C1A20BC-D70A-703D-E60E-7F40A8F44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7349836"/>
            <a:ext cx="4914900" cy="250536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A7A0762-F4CE-75D1-9798-D2A6DE73B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7289798"/>
            <a:ext cx="5105400" cy="267623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금융권 수장들의 MZ세대 소통법 &lt; 금융 &lt; 경제 &lt; 기사본문 - 업다운뉴스">
            <a:extLst>
              <a:ext uri="{FF2B5EF4-FFF2-40B4-BE49-F238E27FC236}">
                <a16:creationId xmlns:a16="http://schemas.microsoft.com/office/drawing/2014/main" id="{08238334-B54E-206A-CC15-43D795688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882" y="7289798"/>
            <a:ext cx="4248711" cy="27423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06600" y="431800"/>
            <a:ext cx="256988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282700"/>
            <a:ext cx="147701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5200" b="0" i="0" u="none" strike="noStrike" spc="-200" dirty="0">
                <a:solidFill>
                  <a:srgbClr val="9BB97C"/>
                </a:solidFill>
                <a:ea typeface="Pretendard SemiBold"/>
              </a:rPr>
              <a:t>결과물</a:t>
            </a:r>
            <a:r>
              <a:rPr lang="en-US" altLang="ko-KR" sz="5200" b="0" i="0" u="none" strike="noStrike" spc="-200" dirty="0">
                <a:solidFill>
                  <a:srgbClr val="9BB97C"/>
                </a:solidFill>
                <a:latin typeface="Pretendard SemiBold"/>
              </a:rPr>
              <a:t>:  </a:t>
            </a:r>
            <a:r>
              <a:rPr lang="ko-KR" altLang="en-US" sz="5400" spc="-200" dirty="0" err="1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즈푸바오</a:t>
            </a:r>
            <a:r>
              <a:rPr lang="en-US" altLang="ko-KR" sz="5400" spc="-2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zh-CN" altLang="en-US" sz="5400" spc="-2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支付宝</a:t>
            </a:r>
            <a:r>
              <a:rPr lang="en-US" altLang="zh-CN" sz="5400" spc="-2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5400" spc="-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내의 </a:t>
            </a:r>
            <a:r>
              <a:rPr lang="ko-KR" altLang="en-US" sz="5400" b="0" i="0" u="none" strike="noStrike" spc="-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장단점 </a:t>
            </a:r>
            <a:r>
              <a:rPr lang="en-US" altLang="ko-KR" sz="5400" b="0" i="0" u="none" strike="noStrike" spc="-200" dirty="0">
                <a:latin typeface="HY견고딕" panose="02030600000101010101" pitchFamily="18" charset="-127"/>
                <a:ea typeface="HY견고딕" panose="02030600000101010101" pitchFamily="18" charset="-127"/>
              </a:rPr>
              <a:t> </a:t>
            </a:r>
            <a:endParaRPr lang="ko-KR" sz="5200" b="0" i="0" u="none" strike="noStrike" spc="-200" dirty="0">
              <a:solidFill>
                <a:srgbClr val="4B4B4B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74800" y="4902200"/>
            <a:ext cx="151384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74800" y="31623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7200" y="2882900"/>
            <a:ext cx="123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고객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니즈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58300" y="2971800"/>
            <a:ext cx="1308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sz="1400" b="0" i="0" u="none" strike="noStrike">
                <a:solidFill>
                  <a:srgbClr val="4B4B4B"/>
                </a:solidFill>
                <a:latin typeface="Pretendard Light"/>
              </a:rPr>
              <a:t>  CUSTOMER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77200" y="3441700"/>
            <a:ext cx="8115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고객은 빠르고 안전한 결제를 원하고 </a:t>
            </a:r>
            <a:r>
              <a:rPr lang="ko-KR" altLang="en-US" sz="1600" b="0" i="0" u="none" strike="noStrike" dirty="0" err="1">
                <a:solidFill>
                  <a:srgbClr val="4B4B4B"/>
                </a:solidFill>
                <a:ea typeface="Pretendard Regular"/>
              </a:rPr>
              <a:t>즈푸바오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 내의 금융 통합 관리 </a:t>
            </a:r>
            <a:endParaRPr lang="en-US" altLang="ko-KR" sz="1600" b="0" i="0" u="none" strike="noStrike" dirty="0">
              <a:solidFill>
                <a:srgbClr val="4B4B4B"/>
              </a:solidFill>
              <a:ea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그리고 각 맞춤 혜택을 원합니다</a:t>
            </a:r>
            <a:r>
              <a:rPr lang="en-US" altLang="ko-KR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. </a:t>
            </a:r>
            <a:endParaRPr lang="en-US" sz="1600" b="1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74800" y="7289800"/>
            <a:ext cx="151384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74800" y="55499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77200" y="5270500"/>
            <a:ext cx="2057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문제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 OR </a:t>
            </a: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기회상황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7300" y="5359400"/>
            <a:ext cx="1308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sz="1400" b="0" i="0" u="none" strike="noStrike">
                <a:solidFill>
                  <a:srgbClr val="4B4B4B"/>
                </a:solidFill>
                <a:latin typeface="Pretendard Light"/>
              </a:rPr>
              <a:t> 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77200" y="5829299"/>
            <a:ext cx="8115300" cy="10032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데이터의 과잉 종속성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Regular"/>
              </a:rPr>
              <a:t>, 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복잡한 쿠폰 구조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Regular"/>
              </a:rPr>
              <a:t>, 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보안 </a:t>
            </a:r>
            <a:r>
              <a:rPr lang="ko-KR" altLang="en-US" sz="1600" b="0" i="0" u="none" strike="noStrike" dirty="0" err="1">
                <a:solidFill>
                  <a:srgbClr val="4B4B4B"/>
                </a:solidFill>
                <a:ea typeface="Pretendard Regular"/>
              </a:rPr>
              <a:t>위험등이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 문제가 되며 </a:t>
            </a:r>
            <a:endParaRPr lang="en-US" altLang="ko-KR" sz="1600" b="0" i="0" u="none" strike="noStrike" dirty="0">
              <a:solidFill>
                <a:srgbClr val="4B4B4B"/>
              </a:solidFill>
              <a:ea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해결 방안으로는 데이터의 투명성 강화</a:t>
            </a:r>
            <a:r>
              <a:rPr lang="en-US" altLang="ko-KR" sz="1600" i="0" u="none" strike="noStrike" dirty="0">
                <a:solidFill>
                  <a:srgbClr val="4B4B4B"/>
                </a:solidFill>
                <a:latin typeface="Pretendard Regular"/>
                <a:ea typeface="Pretendard Regular"/>
              </a:rPr>
              <a:t>, AI</a:t>
            </a:r>
            <a:r>
              <a:rPr lang="ko-KR" altLang="en-US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리워드</a:t>
            </a:r>
            <a:r>
              <a:rPr lang="en-US" altLang="ko-KR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, QR </a:t>
            </a:r>
            <a:r>
              <a:rPr lang="ko-KR" altLang="en-US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보안 고도화</a:t>
            </a:r>
            <a:r>
              <a:rPr lang="en-US" altLang="ko-KR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로컬 </a:t>
            </a:r>
            <a:r>
              <a:rPr lang="en-US" altLang="ko-KR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OMO</a:t>
            </a:r>
            <a:r>
              <a:rPr lang="ko-KR" altLang="en-US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확장 등이 있습니다</a:t>
            </a:r>
            <a:r>
              <a:rPr lang="en-US" altLang="ko-KR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. </a:t>
            </a:r>
            <a:endParaRPr lang="en-US" sz="1600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74800" y="79502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77200" y="7670800"/>
            <a:ext cx="123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비교대상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58300" y="7759700"/>
            <a:ext cx="1536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sz="1400" b="0" i="0" u="none" strike="noStrike">
                <a:solidFill>
                  <a:srgbClr val="4B4B4B"/>
                </a:solidFill>
                <a:latin typeface="Pretendard Light"/>
              </a:rPr>
              <a:t> COMPETITOR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77200" y="8229600"/>
            <a:ext cx="8115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비교 대상을 살펴보면 </a:t>
            </a:r>
            <a:r>
              <a:rPr lang="en-US" altLang="ko-KR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600" b="1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간단한 행동 흐름</a:t>
            </a:r>
            <a:r>
              <a:rPr lang="en-US" altLang="ko-KR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</a:t>
            </a: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은 공통적인 장점이지만 </a:t>
            </a:r>
            <a:endParaRPr lang="en-US" altLang="ko-KR" sz="16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현지 문화와 사용자의 자유도를 얼마나 고려했는지가 장단점을 나누는 핵심이 됩니다</a:t>
            </a:r>
            <a:r>
              <a:rPr lang="en-US" altLang="ko-KR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endParaRPr lang="en-US" sz="16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17F3EB02-EB95-C702-410E-C4CB68F64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13" y="7670800"/>
            <a:ext cx="4253987" cy="22701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F3347B-8AAB-3B39-767F-BEBBBA5C1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5097482"/>
            <a:ext cx="3657600" cy="209340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알리페이(Alipay) : 즈푸바오(支付宝), 중국 현지 생활 필수 앱! : 네이버 블로그">
            <a:extLst>
              <a:ext uri="{FF2B5EF4-FFF2-40B4-BE49-F238E27FC236}">
                <a16:creationId xmlns:a16="http://schemas.microsoft.com/office/drawing/2014/main" id="{67497694-7E8B-D0B0-0D97-1A9F10FF6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2503487"/>
            <a:ext cx="3505200" cy="2181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860F3-AEF4-1AC2-0086-A0C51DF4F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96EE32-183C-EC0C-A648-AA9655E6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0" y="0"/>
            <a:ext cx="11081124" cy="10209212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560808C-56BD-C2C9-8755-B43F01DECCCD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F9F8F7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3CCA1E7-91D0-1C37-F87A-18D85F0237C6}"/>
              </a:ext>
            </a:extLst>
          </p:cNvPr>
          <p:cNvSpPr txBox="1"/>
          <p:nvPr/>
        </p:nvSpPr>
        <p:spPr>
          <a:xfrm>
            <a:off x="1016000" y="1955800"/>
            <a:ext cx="67183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200" spc="-200" dirty="0">
                <a:latin typeface="Pretendard SemiBold"/>
                <a:ea typeface="Pretendard SemiBold"/>
              </a:rPr>
              <a:t>02</a:t>
            </a:r>
            <a:r>
              <a:rPr lang="en-US" sz="5200" b="0" i="0" u="none" strike="noStrike" spc="-200" dirty="0">
                <a:latin typeface="Pretendard SemiBold"/>
              </a:rPr>
              <a:t> :</a:t>
            </a:r>
            <a:r>
              <a:rPr lang="en-US" sz="5200" b="0" i="0" u="none" strike="noStrike" spc="-200" dirty="0">
                <a:solidFill>
                  <a:srgbClr val="F9F8F7"/>
                </a:solidFill>
                <a:latin typeface="Pretendard SemiBold"/>
              </a:rPr>
              <a:t> </a:t>
            </a:r>
            <a:r>
              <a:rPr lang="ko-KR" altLang="en-US" sz="5200" b="0" i="0" u="none" strike="noStrike" spc="-200" dirty="0">
                <a:solidFill>
                  <a:schemeClr val="accent1">
                    <a:lumMod val="75000"/>
                  </a:schemeClr>
                </a:solidFill>
                <a:ea typeface="Pretendard SemiBold"/>
              </a:rPr>
              <a:t>토스</a:t>
            </a:r>
            <a:r>
              <a:rPr lang="ko-KR" altLang="en-US" sz="5200" b="0" i="0" u="none" strike="noStrike" spc="-200" dirty="0">
                <a:solidFill>
                  <a:srgbClr val="F9F8F7"/>
                </a:solidFill>
                <a:ea typeface="Pretendard SemiBold"/>
              </a:rPr>
              <a:t> </a:t>
            </a:r>
            <a:r>
              <a:rPr lang="ko-KR" altLang="en-US" sz="5200" b="0" i="0" u="none" strike="noStrike" spc="-200" dirty="0">
                <a:ea typeface="Pretendard SemiBold"/>
              </a:rPr>
              <a:t>환경 </a:t>
            </a:r>
            <a:r>
              <a:rPr lang="ko-KR" altLang="en-US" sz="5200" spc="-200" dirty="0">
                <a:ea typeface="Pretendard SemiBold"/>
              </a:rPr>
              <a:t>분석</a:t>
            </a:r>
            <a:endParaRPr lang="ko-KR" sz="5200" b="0" i="0" u="none" strike="noStrike" spc="-200" dirty="0">
              <a:ea typeface="Pretendard Semi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B6469F4-0B71-295E-3AF8-4C7FCC08725C}"/>
              </a:ext>
            </a:extLst>
          </p:cNvPr>
          <p:cNvSpPr txBox="1"/>
          <p:nvPr/>
        </p:nvSpPr>
        <p:spPr>
          <a:xfrm>
            <a:off x="1079500" y="7137400"/>
            <a:ext cx="60706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1850"/>
              </a:lnSpc>
            </a:pPr>
            <a:endParaRPr lang="en-US" sz="1800" b="0" i="0" u="none" strike="noStrike" spc="-100" dirty="0">
              <a:solidFill>
                <a:srgbClr val="F9F8F7"/>
              </a:solidFill>
              <a:latin typeface="Pretendard Ligh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72FA9EF-966C-7760-B0B0-199F4967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4385129"/>
            <a:ext cx="47752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C62C958-AB0E-36B0-EC8B-2499ADC294A7}"/>
              </a:ext>
            </a:extLst>
          </p:cNvPr>
          <p:cNvSpPr txBox="1"/>
          <p:nvPr/>
        </p:nvSpPr>
        <p:spPr>
          <a:xfrm>
            <a:off x="1117600" y="3594100"/>
            <a:ext cx="2070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2000" b="0" i="0" u="none" strike="noStrike" dirty="0">
                <a:ea typeface="Pretendard SemiBold"/>
              </a:rPr>
              <a:t>프로젝트</a:t>
            </a:r>
            <a:r>
              <a:rPr lang="en-US" sz="2000" b="0" i="0" u="none" strike="noStrike" dirty="0">
                <a:latin typeface="Pretendard SemiBold"/>
              </a:rPr>
              <a:t> </a:t>
            </a:r>
            <a:r>
              <a:rPr lang="ko-KR" sz="2000" b="0" i="0" u="none" strike="noStrike" dirty="0">
                <a:ea typeface="Pretendard SemiBold"/>
              </a:rPr>
              <a:t>개요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4CEBF07-F4C5-2FE9-7257-5F8E64599AE4}"/>
              </a:ext>
            </a:extLst>
          </p:cNvPr>
          <p:cNvSpPr txBox="1"/>
          <p:nvPr/>
        </p:nvSpPr>
        <p:spPr>
          <a:xfrm>
            <a:off x="2933700" y="3741964"/>
            <a:ext cx="2882900" cy="5506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>
                <a:ea typeface="Pretendard SemiBold"/>
              </a:rPr>
              <a:t>기간</a:t>
            </a:r>
            <a:r>
              <a:rPr lang="en-US" sz="1400" b="0" i="0" u="none" strike="noStrike" dirty="0">
                <a:latin typeface="Pretendard SemiBold"/>
              </a:rPr>
              <a:t> : </a:t>
            </a:r>
            <a:r>
              <a:rPr lang="en-US" sz="1400" dirty="0">
                <a:latin typeface="Pretendard Light"/>
              </a:rPr>
              <a:t>07.07-07.09</a:t>
            </a:r>
            <a:r>
              <a:rPr lang="en-US" sz="1400" b="0" i="0" u="none" strike="noStrike" dirty="0">
                <a:latin typeface="Pretendard Light"/>
              </a:rPr>
              <a:t>  </a:t>
            </a:r>
            <a:r>
              <a:rPr lang="ko-KR" sz="1400" b="0" i="0" u="none" strike="noStrike" dirty="0" err="1">
                <a:ea typeface="Pretendard Light"/>
              </a:rPr>
              <a:t>ㅣ</a:t>
            </a:r>
            <a:r>
              <a:rPr lang="en-US" sz="1400" b="0" i="0" u="none" strike="noStrike" dirty="0">
                <a:latin typeface="Pretendard Light"/>
              </a:rPr>
              <a:t> </a:t>
            </a:r>
            <a:r>
              <a:rPr lang="en-US" sz="1400" b="0" i="0" u="none" strike="noStrike" dirty="0">
                <a:latin typeface="Pretendard SemiBold"/>
              </a:rPr>
              <a:t> </a:t>
            </a:r>
            <a:r>
              <a:rPr lang="ko-KR" sz="1400" b="0" i="0" u="none" strike="noStrike" dirty="0">
                <a:ea typeface="Pretendard SemiBold"/>
              </a:rPr>
              <a:t>기여도</a:t>
            </a:r>
            <a:r>
              <a:rPr lang="en-US" sz="1400" b="0" i="0" u="none" strike="noStrike" dirty="0">
                <a:latin typeface="Pretendard SemiBold"/>
              </a:rPr>
              <a:t> : </a:t>
            </a:r>
            <a:r>
              <a:rPr lang="en-US" sz="1400" b="0" i="0" u="none" strike="noStrike" dirty="0">
                <a:latin typeface="Pretendard Light"/>
              </a:rPr>
              <a:t>100%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7C7628E-5066-D35A-0772-5CA68B595E12}"/>
              </a:ext>
            </a:extLst>
          </p:cNvPr>
          <p:cNvSpPr txBox="1"/>
          <p:nvPr/>
        </p:nvSpPr>
        <p:spPr>
          <a:xfrm>
            <a:off x="14744700" y="431800"/>
            <a:ext cx="288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F9F8F7"/>
                </a:solidFill>
                <a:ea typeface="Playfair Display Medium"/>
              </a:rPr>
              <a:t>ⓒ</a:t>
            </a:r>
            <a:r>
              <a:rPr lang="en-US" sz="1600" b="0" i="0" u="none" strike="noStrike" spc="100" dirty="0">
                <a:solidFill>
                  <a:srgbClr val="F9F8F7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1A739EB-9D72-D3C2-727A-1F161BCD9D49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F9F8F7"/>
                </a:solidFill>
                <a:latin typeface="Tiro Bangla Regular"/>
              </a:rPr>
              <a:t>(  2025  )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41E164DF-8E69-ACF0-0D4E-E9D05FAE6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6007100"/>
            <a:ext cx="2603500" cy="7874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98A429C-9742-CE78-9DF7-C79DD8D55CCC}"/>
              </a:ext>
            </a:extLst>
          </p:cNvPr>
          <p:cNvSpPr txBox="1"/>
          <p:nvPr/>
        </p:nvSpPr>
        <p:spPr>
          <a:xfrm>
            <a:off x="12141200" y="6070600"/>
            <a:ext cx="2413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85AD653-9073-A52A-0291-9896D3207212}"/>
              </a:ext>
            </a:extLst>
          </p:cNvPr>
          <p:cNvSpPr txBox="1"/>
          <p:nvPr/>
        </p:nvSpPr>
        <p:spPr>
          <a:xfrm>
            <a:off x="9461500" y="6197600"/>
            <a:ext cx="1549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9BB97C"/>
                </a:solidFill>
                <a:ea typeface="Pretendard SemiBold"/>
              </a:rPr>
              <a:t>고객</a:t>
            </a:r>
            <a:r>
              <a:rPr lang="en-US" sz="21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100" b="0" i="0" u="none" strike="noStrike" dirty="0">
                <a:solidFill>
                  <a:srgbClr val="9BB97C"/>
                </a:solidFill>
                <a:ea typeface="Pretendard SemiBold"/>
              </a:rPr>
              <a:t>니즈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6E433905-8C0B-59EE-652E-6276C340D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7277100"/>
            <a:ext cx="2603500" cy="787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603FCDD-1D3F-9C99-B21A-BDFDD4360BD8}"/>
              </a:ext>
            </a:extLst>
          </p:cNvPr>
          <p:cNvSpPr txBox="1"/>
          <p:nvPr/>
        </p:nvSpPr>
        <p:spPr>
          <a:xfrm>
            <a:off x="12165194" y="7367493"/>
            <a:ext cx="5435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82A2485-7FB5-20A1-99C7-4CF75E660C4F}"/>
              </a:ext>
            </a:extLst>
          </p:cNvPr>
          <p:cNvSpPr txBox="1"/>
          <p:nvPr/>
        </p:nvSpPr>
        <p:spPr>
          <a:xfrm>
            <a:off x="9207500" y="7493000"/>
            <a:ext cx="207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9F8F7"/>
                </a:solidFill>
                <a:ea typeface="Pretendard SemiBold"/>
              </a:rPr>
              <a:t>문제</a:t>
            </a:r>
            <a:r>
              <a:rPr lang="en-US" sz="2000" b="0" i="0" u="none" strike="noStrike">
                <a:solidFill>
                  <a:srgbClr val="F9F8F7"/>
                </a:solidFill>
                <a:latin typeface="Pretendard SemiBold"/>
              </a:rPr>
              <a:t> OR </a:t>
            </a:r>
            <a:r>
              <a:rPr lang="ko-KR" sz="2000" b="0" i="0" u="none" strike="noStrike">
                <a:solidFill>
                  <a:srgbClr val="F9F8F7"/>
                </a:solidFill>
                <a:ea typeface="Pretendard SemiBold"/>
              </a:rPr>
              <a:t>기회상황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09ACB6BB-0FA0-9627-8DA3-9F2A0A83A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8559800"/>
            <a:ext cx="2603500" cy="7874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3FB6CAC-BC89-243F-CFF8-204D64F4A4E3}"/>
              </a:ext>
            </a:extLst>
          </p:cNvPr>
          <p:cNvSpPr txBox="1"/>
          <p:nvPr/>
        </p:nvSpPr>
        <p:spPr>
          <a:xfrm>
            <a:off x="11772900" y="8064500"/>
            <a:ext cx="5803900" cy="16960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0D78D0C-68B7-CD24-6384-071139858CBE}"/>
              </a:ext>
            </a:extLst>
          </p:cNvPr>
          <p:cNvSpPr txBox="1"/>
          <p:nvPr/>
        </p:nvSpPr>
        <p:spPr>
          <a:xfrm>
            <a:off x="9461500" y="8763000"/>
            <a:ext cx="1549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9BB97C"/>
                </a:solidFill>
                <a:ea typeface="Pretendard SemiBold"/>
              </a:rPr>
              <a:t>비교대상</a:t>
            </a:r>
            <a:r>
              <a:rPr lang="en-US" sz="2100" b="0" i="0" u="none" strike="noStrike">
                <a:solidFill>
                  <a:srgbClr val="9BB97C"/>
                </a:solidFill>
                <a:latin typeface="Pretendard SemiBold"/>
              </a:rPr>
              <a:t>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53EAC1-4432-E334-D8F2-64E853C0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31" y="5143500"/>
            <a:ext cx="6061643" cy="3766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2167E277-63F7-C47E-C8D1-693DD051A806}"/>
              </a:ext>
            </a:extLst>
          </p:cNvPr>
          <p:cNvSpPr txBox="1"/>
          <p:nvPr/>
        </p:nvSpPr>
        <p:spPr>
          <a:xfrm>
            <a:off x="11811000" y="8216900"/>
            <a:ext cx="5918200" cy="16960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A4D4D74A-2B84-33D4-C05C-9DCE8108B808}"/>
              </a:ext>
            </a:extLst>
          </p:cNvPr>
          <p:cNvSpPr txBox="1"/>
          <p:nvPr/>
        </p:nvSpPr>
        <p:spPr>
          <a:xfrm>
            <a:off x="11811000" y="5688098"/>
            <a:ext cx="5905500" cy="13831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편리성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(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한 앱으로 계좌 조회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송금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카드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보험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대출까지 원스톱</a:t>
            </a:r>
            <a:endParaRPr lang="en-US" altLang="ko-KR" sz="1700" dirty="0">
              <a:solidFill>
                <a:srgbClr val="4B4B4B"/>
              </a:solidFill>
              <a:latin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</a:rPr>
              <a:t>가시성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/>
              </a:rPr>
              <a:t>(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</a:rPr>
              <a:t>시각화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/>
              </a:rPr>
              <a:t>/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</a:rPr>
              <a:t>알림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/>
              </a:rPr>
              <a:t>/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</a:rPr>
              <a:t>소비 리포트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/>
              </a:rPr>
              <a:t>)</a:t>
            </a: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투명성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(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수수료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이용조건 간단하고 직관적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)</a:t>
            </a: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A645E0AC-BF88-82CE-33A8-F7961B8A7B43}"/>
              </a:ext>
            </a:extLst>
          </p:cNvPr>
          <p:cNvSpPr txBox="1"/>
          <p:nvPr/>
        </p:nvSpPr>
        <p:spPr>
          <a:xfrm>
            <a:off x="11811000" y="6863772"/>
            <a:ext cx="5765800" cy="16960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504E4C74-FFF7-EF4B-C6C9-0501CA45A47A}"/>
              </a:ext>
            </a:extLst>
          </p:cNvPr>
          <p:cNvSpPr txBox="1"/>
          <p:nvPr/>
        </p:nvSpPr>
        <p:spPr>
          <a:xfrm>
            <a:off x="11811000" y="6958349"/>
            <a:ext cx="6057900" cy="1601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</a:rPr>
              <a:t>금융 상품 비교 플랫폼 한계 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/>
              </a:rPr>
              <a:t>– 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</a:rPr>
              <a:t>금융 데이터 보안 </a:t>
            </a:r>
            <a:endParaRPr lang="en-US" altLang="ko-KR" sz="1700" b="0" i="0" u="none" strike="noStrike" dirty="0">
              <a:solidFill>
                <a:srgbClr val="4B4B4B"/>
              </a:solidFill>
              <a:latin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빅테크 전환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(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디지털뱅크 라이선스 확보 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– 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직접 대출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,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예금 가능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)</a:t>
            </a:r>
          </a:p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</a:rPr>
              <a:t>해외 진출 시 간편 금융 솔루션 모델 확장 가능 </a:t>
            </a: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62C7A72E-C2A5-0779-49D9-39CD08770803}"/>
              </a:ext>
            </a:extLst>
          </p:cNvPr>
          <p:cNvSpPr txBox="1"/>
          <p:nvPr/>
        </p:nvSpPr>
        <p:spPr>
          <a:xfrm>
            <a:off x="11811000" y="8559799"/>
            <a:ext cx="6210300" cy="13531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b="1" i="0" u="none" strike="noStrike" dirty="0">
                <a:solidFill>
                  <a:srgbClr val="4B4B4B"/>
                </a:solidFill>
                <a:latin typeface="Pretendard Light"/>
              </a:rPr>
              <a:t>해외 </a:t>
            </a:r>
            <a:r>
              <a:rPr lang="en-US" altLang="ko-KR" sz="1700" b="1" i="0" u="none" strike="noStrike" dirty="0">
                <a:solidFill>
                  <a:srgbClr val="4B4B4B"/>
                </a:solidFill>
                <a:latin typeface="Pretendard Light"/>
              </a:rPr>
              <a:t>Alipay(</a:t>
            </a:r>
            <a:r>
              <a:rPr lang="zh-CN" altLang="en-US" sz="1700" b="1" dirty="0">
                <a:solidFill>
                  <a:srgbClr val="4B4B4B"/>
                </a:solidFill>
                <a:latin typeface="Pretendard Light"/>
              </a:rPr>
              <a:t>支付宝</a:t>
            </a:r>
            <a:r>
              <a:rPr lang="en-US" altLang="zh-CN" sz="1700" b="1" dirty="0">
                <a:solidFill>
                  <a:srgbClr val="4B4B4B"/>
                </a:solidFill>
                <a:latin typeface="Pretendard Light"/>
              </a:rPr>
              <a:t>) </a:t>
            </a:r>
            <a:r>
              <a:rPr lang="en-US" altLang="zh-CN" sz="1700" dirty="0">
                <a:solidFill>
                  <a:srgbClr val="4B4B4B"/>
                </a:solidFill>
                <a:latin typeface="Pretendard Light"/>
              </a:rPr>
              <a:t>– Alipay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는 결제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,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쇼핑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라이프 전반 </a:t>
            </a:r>
            <a:r>
              <a:rPr lang="ko-KR" altLang="en-US" sz="1700" dirty="0" err="1">
                <a:solidFill>
                  <a:srgbClr val="4B4B4B"/>
                </a:solidFill>
                <a:latin typeface="Pretendard Light"/>
              </a:rPr>
              <a:t>슈퍼엡</a:t>
            </a:r>
            <a:endParaRPr lang="en-US" altLang="ko-KR" sz="1700" dirty="0">
              <a:solidFill>
                <a:srgbClr val="4B4B4B"/>
              </a:solidFill>
              <a:latin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en-US" sz="1700" b="0" i="0" u="none" strike="noStrike" dirty="0">
                <a:solidFill>
                  <a:srgbClr val="4B4B4B"/>
                </a:solidFill>
                <a:latin typeface="Pretendard Light"/>
              </a:rPr>
              <a:t>Toss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</a:rPr>
              <a:t>는 금융 중심 특화 </a:t>
            </a:r>
            <a:endParaRPr lang="en-US" altLang="ko-KR" sz="1700" b="0" i="0" u="none" strike="noStrike" dirty="0">
              <a:solidFill>
                <a:srgbClr val="4B4B4B"/>
              </a:solidFill>
              <a:latin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b="1" i="0" u="none" strike="noStrike" dirty="0">
                <a:solidFill>
                  <a:srgbClr val="4B4B4B"/>
                </a:solidFill>
                <a:latin typeface="Pretendard Light"/>
              </a:rPr>
              <a:t>국내 카카오페이 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/>
              </a:rPr>
              <a:t>– 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</a:rPr>
              <a:t>유사한 원스톱 금융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/>
              </a:rPr>
              <a:t>UX, 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</a:rPr>
              <a:t>카카오톡 생태계 연동 </a:t>
            </a:r>
            <a:endParaRPr lang="en-US" altLang="ko-KR" sz="1700" b="0" i="0" u="none" strike="noStrike" dirty="0">
              <a:solidFill>
                <a:srgbClr val="4B4B4B"/>
              </a:solidFill>
              <a:latin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사용성 강점 </a:t>
            </a: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8699C-FC4A-10BB-CB33-FDC50D22B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0" y="723267"/>
            <a:ext cx="6667500" cy="41402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46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25402-547E-778E-621D-1AE1D71AC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8F8589D-B44B-843F-C1AE-C590E252716B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093BFB5-E90D-E987-E99A-AEA1D8BFBD5F}"/>
              </a:ext>
            </a:extLst>
          </p:cNvPr>
          <p:cNvSpPr txBox="1"/>
          <p:nvPr/>
        </p:nvSpPr>
        <p:spPr>
          <a:xfrm>
            <a:off x="14782800" y="330200"/>
            <a:ext cx="2770841" cy="2920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645C257-1453-167F-04DE-3E833F41620F}"/>
              </a:ext>
            </a:extLst>
          </p:cNvPr>
          <p:cNvSpPr txBox="1"/>
          <p:nvPr/>
        </p:nvSpPr>
        <p:spPr>
          <a:xfrm>
            <a:off x="1752600" y="1282700"/>
            <a:ext cx="147701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200" dirty="0">
                <a:solidFill>
                  <a:srgbClr val="9BB97C"/>
                </a:solidFill>
                <a:ea typeface="Pretendard SemiBold"/>
              </a:rPr>
              <a:t>결과물</a:t>
            </a:r>
            <a:r>
              <a:rPr lang="en-US" sz="5200" b="0" i="0" u="none" strike="noStrike" spc="-200" dirty="0">
                <a:solidFill>
                  <a:srgbClr val="9BB97C"/>
                </a:solidFill>
                <a:latin typeface="Pretendard SemiBold"/>
              </a:rPr>
              <a:t>:</a:t>
            </a:r>
            <a:r>
              <a:rPr lang="en-US" sz="5200" b="0" i="0" u="none" strike="noStrike" spc="-200" dirty="0">
                <a:solidFill>
                  <a:srgbClr val="4B4B4B"/>
                </a:solidFill>
                <a:latin typeface="Pretendard SemiBold"/>
              </a:rPr>
              <a:t>  </a:t>
            </a:r>
            <a:r>
              <a:rPr lang="ko-KR" altLang="en-US" sz="5200" spc="-200" dirty="0">
                <a:solidFill>
                  <a:srgbClr val="4B4B4B"/>
                </a:solidFill>
                <a:latin typeface="Pretendard SemiBold"/>
                <a:ea typeface="Pretendard SemiBold"/>
              </a:rPr>
              <a:t>토스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 환경 </a:t>
            </a:r>
            <a:r>
              <a:rPr lang="ko-KR" altLang="en-US" sz="5200" spc="-200" dirty="0">
                <a:solidFill>
                  <a:srgbClr val="4B4B4B"/>
                </a:solidFill>
                <a:ea typeface="Pretendard SemiBold"/>
              </a:rPr>
              <a:t>분석</a:t>
            </a:r>
            <a:r>
              <a:rPr lang="ko-KR" altLang="en-US" sz="5200" b="0" i="0" u="none" strike="noStrike" spc="-200" dirty="0">
                <a:solidFill>
                  <a:srgbClr val="4B4B4B"/>
                </a:solidFill>
                <a:ea typeface="Pretendard SemiBold"/>
              </a:rPr>
              <a:t> </a:t>
            </a:r>
            <a:endParaRPr lang="en-US" sz="5200" b="0" i="0" u="none" strike="noStrike" spc="-200" dirty="0">
              <a:solidFill>
                <a:srgbClr val="4B4B4B"/>
              </a:solidFill>
              <a:latin typeface="Pretendard SemiBold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098078E-D4AC-6A7A-9D09-AEFB5E5CB1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77900" y="5664200"/>
            <a:ext cx="5105400" cy="660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C1435DB-96E2-A5D3-A942-0C52A317D8E7}"/>
              </a:ext>
            </a:extLst>
          </p:cNvPr>
          <p:cNvSpPr txBox="1"/>
          <p:nvPr/>
        </p:nvSpPr>
        <p:spPr>
          <a:xfrm>
            <a:off x="2730499" y="3848101"/>
            <a:ext cx="3416299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1500" b="1" dirty="0">
              <a:solidFill>
                <a:srgbClr val="4B4B4B"/>
              </a:solidFill>
              <a:latin typeface="Pretendard Light"/>
              <a:ea typeface="Pretendard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60E9F57-008F-D3F4-7512-8E92820C1A93}"/>
              </a:ext>
            </a:extLst>
          </p:cNvPr>
          <p:cNvSpPr txBox="1"/>
          <p:nvPr/>
        </p:nvSpPr>
        <p:spPr>
          <a:xfrm>
            <a:off x="977900" y="5664200"/>
            <a:ext cx="4965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사용자 데이터 암호화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/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인증 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Light"/>
              </a:rPr>
              <a:t>UX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지속 개선</a:t>
            </a: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E22289A-9466-E25F-4DAF-AED545968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3848100"/>
            <a:ext cx="1219200" cy="1219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FC5710F-A54B-2BB7-9782-7090B2604E28}"/>
              </a:ext>
            </a:extLst>
          </p:cNvPr>
          <p:cNvSpPr txBox="1"/>
          <p:nvPr/>
        </p:nvSpPr>
        <p:spPr>
          <a:xfrm>
            <a:off x="2730500" y="3568700"/>
            <a:ext cx="226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문제해결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6B0EC19-2FD8-CE17-5889-77AC797EA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28700" y="3314700"/>
            <a:ext cx="50546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DF96BF4-83C0-4A35-AF1B-8B06B125D3CA}"/>
              </a:ext>
            </a:extLst>
          </p:cNvPr>
          <p:cNvSpPr txBox="1"/>
          <p:nvPr/>
        </p:nvSpPr>
        <p:spPr>
          <a:xfrm>
            <a:off x="1041400" y="2654300"/>
            <a:ext cx="62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>
                <a:solidFill>
                  <a:srgbClr val="9BB97C"/>
                </a:solidFill>
                <a:latin typeface="Pretendard Bold"/>
              </a:rPr>
              <a:t>01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15B5F6F4-2C32-D6F9-81D2-A9BB0B0D94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77900" y="6413500"/>
            <a:ext cx="5105400" cy="660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44405A5B-0917-66AD-D50A-A664DB5F73B7}"/>
              </a:ext>
            </a:extLst>
          </p:cNvPr>
          <p:cNvSpPr txBox="1"/>
          <p:nvPr/>
        </p:nvSpPr>
        <p:spPr>
          <a:xfrm>
            <a:off x="990600" y="6578600"/>
            <a:ext cx="4749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핵심 서비스 집중 및 사용자별 개인화 추천 고도화</a:t>
            </a: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CA22B228-1D91-08FC-A12C-4C901F95EB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6562271" y="5664200"/>
            <a:ext cx="5105400" cy="6604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F8BD3CD3-FC5D-7266-56D4-8DEB438D16ED}"/>
              </a:ext>
            </a:extLst>
          </p:cNvPr>
          <p:cNvSpPr txBox="1"/>
          <p:nvPr/>
        </p:nvSpPr>
        <p:spPr>
          <a:xfrm>
            <a:off x="8331200" y="3962400"/>
            <a:ext cx="3416300" cy="13462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500" i="0" u="none" strike="noStrike" dirty="0">
                <a:solidFill>
                  <a:srgbClr val="4B4B4B"/>
                </a:solidFill>
                <a:ea typeface="Pretendard Light"/>
              </a:rPr>
              <a:t>서비스 운영 효율화 </a:t>
            </a:r>
            <a:endParaRPr lang="en-US" altLang="ko-KR" sz="1500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endParaRPr lang="en-US" altLang="ko-KR" sz="1500" b="1" i="0" u="none" strike="noStrike" dirty="0">
              <a:solidFill>
                <a:srgbClr val="4B4B4B"/>
              </a:solidFill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500" dirty="0">
                <a:solidFill>
                  <a:srgbClr val="4B4B4B"/>
                </a:solidFill>
                <a:ea typeface="Pretendard Light"/>
              </a:rPr>
              <a:t>사용자 생산성 </a:t>
            </a:r>
            <a:endParaRPr lang="en-US" sz="150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DF2681B-8177-E0B7-9A30-96BC004FD92C}"/>
              </a:ext>
            </a:extLst>
          </p:cNvPr>
          <p:cNvSpPr txBox="1"/>
          <p:nvPr/>
        </p:nvSpPr>
        <p:spPr>
          <a:xfrm>
            <a:off x="6629400" y="5676901"/>
            <a:ext cx="5392056" cy="5206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금융 데이터 통합 자동화</a:t>
            </a:r>
            <a:endParaRPr 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7F4BC9BD-69B3-EE66-CE95-BE5C5981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3848100"/>
            <a:ext cx="1219200" cy="12192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20F7C8B8-315C-5992-049F-373170EA9E96}"/>
              </a:ext>
            </a:extLst>
          </p:cNvPr>
          <p:cNvSpPr txBox="1"/>
          <p:nvPr/>
        </p:nvSpPr>
        <p:spPr>
          <a:xfrm>
            <a:off x="8331200" y="3479799"/>
            <a:ext cx="2260600" cy="482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생산성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증가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4DEC4199-1DFA-B4B8-AF8A-E47541E21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6629400" y="3314700"/>
            <a:ext cx="5054600" cy="127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340EF7B5-B9D6-8068-9166-118A48B286DC}"/>
              </a:ext>
            </a:extLst>
          </p:cNvPr>
          <p:cNvSpPr txBox="1"/>
          <p:nvPr/>
        </p:nvSpPr>
        <p:spPr>
          <a:xfrm>
            <a:off x="6642100" y="2654300"/>
            <a:ext cx="62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>
                <a:solidFill>
                  <a:srgbClr val="9BB97C"/>
                </a:solidFill>
                <a:latin typeface="Pretendard Bold"/>
              </a:rPr>
              <a:t>02</a:t>
            </a: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C8A7970F-3C1D-2A72-ED84-1CAFF162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6529614" y="6447452"/>
            <a:ext cx="5228772" cy="609599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5C93BCC8-E6B4-4CBF-87DE-953118B41591}"/>
              </a:ext>
            </a:extLst>
          </p:cNvPr>
          <p:cNvSpPr txBox="1"/>
          <p:nvPr/>
        </p:nvSpPr>
        <p:spPr>
          <a:xfrm>
            <a:off x="6562270" y="6600728"/>
            <a:ext cx="5105401" cy="3207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사용자는 여러 </a:t>
            </a:r>
            <a:r>
              <a:rPr lang="ko-KR" altLang="en-US" sz="1700" b="0" i="0" u="none" strike="noStrike" dirty="0" err="1">
                <a:solidFill>
                  <a:srgbClr val="4B4B4B"/>
                </a:solidFill>
                <a:ea typeface="Pretendard Light"/>
              </a:rPr>
              <a:t>금융사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Light"/>
              </a:rPr>
              <a:t> 앱을 따로 쓰지 </a:t>
            </a:r>
            <a:r>
              <a:rPr lang="ko-KR" altLang="en-US" sz="1700" dirty="0">
                <a:solidFill>
                  <a:srgbClr val="4B4B4B"/>
                </a:solidFill>
                <a:ea typeface="Pretendard Light"/>
              </a:rPr>
              <a:t>않고 토스에서 통합 관리 가능 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C211E58C-5327-5133-AEE2-37B3811B70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2179300" y="5664200"/>
            <a:ext cx="5105400" cy="6604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5D6D6F7E-D533-D839-D76C-1B6813FC6284}"/>
              </a:ext>
            </a:extLst>
          </p:cNvPr>
          <p:cNvSpPr txBox="1"/>
          <p:nvPr/>
        </p:nvSpPr>
        <p:spPr>
          <a:xfrm>
            <a:off x="13931900" y="4025902"/>
            <a:ext cx="3416300" cy="10413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500" i="0" u="none" strike="noStrike" dirty="0" err="1">
                <a:solidFill>
                  <a:srgbClr val="4B4B4B"/>
                </a:solidFill>
                <a:latin typeface="Pretendard Light"/>
              </a:rPr>
              <a:t>금융사</a:t>
            </a:r>
            <a:r>
              <a:rPr lang="ko-KR" altLang="en-US" sz="1500" i="0" u="none" strike="noStrike" dirty="0">
                <a:solidFill>
                  <a:srgbClr val="4B4B4B"/>
                </a:solidFill>
                <a:latin typeface="Pretendard Light"/>
              </a:rPr>
              <a:t> 파트너십</a:t>
            </a:r>
            <a:endParaRPr lang="en-US" altLang="ko-KR" sz="1500" i="0" u="none" strike="noStrike" dirty="0">
              <a:solidFill>
                <a:srgbClr val="4B4B4B"/>
              </a:solidFill>
              <a:latin typeface="Pretendard Light"/>
            </a:endParaRPr>
          </a:p>
          <a:p>
            <a:pPr lvl="0" algn="l">
              <a:lnSpc>
                <a:spcPct val="131970"/>
              </a:lnSpc>
            </a:pPr>
            <a:endParaRPr lang="en-US" sz="1500" dirty="0">
              <a:solidFill>
                <a:srgbClr val="4B4B4B"/>
              </a:solidFill>
              <a:latin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500" i="0" u="none" strike="noStrike" dirty="0">
                <a:solidFill>
                  <a:srgbClr val="4B4B4B"/>
                </a:solidFill>
                <a:latin typeface="Pretendard Light"/>
              </a:rPr>
              <a:t>사용자와 소통</a:t>
            </a:r>
            <a:endParaRPr lang="en-US" sz="150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BDEE80F-8C76-758D-42B7-8B9F9FF05FAC}"/>
              </a:ext>
            </a:extLst>
          </p:cNvPr>
          <p:cNvSpPr txBox="1"/>
          <p:nvPr/>
        </p:nvSpPr>
        <p:spPr>
          <a:xfrm>
            <a:off x="12598400" y="5816600"/>
            <a:ext cx="4343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en-US" altLang="ko-KR" sz="1700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206D90EA-19AB-1A27-4963-BC5AA566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3848100"/>
            <a:ext cx="1219200" cy="1219200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99801218-036D-30DE-3FE5-41ACF9B5A301}"/>
              </a:ext>
            </a:extLst>
          </p:cNvPr>
          <p:cNvSpPr txBox="1"/>
          <p:nvPr/>
        </p:nvSpPr>
        <p:spPr>
          <a:xfrm>
            <a:off x="13931900" y="3479799"/>
            <a:ext cx="2870200" cy="4360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의사소통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/ </a:t>
            </a:r>
            <a:r>
              <a:rPr lang="ko-KR" sz="2200" b="0" i="0" u="none" strike="noStrike" dirty="0">
                <a:solidFill>
                  <a:srgbClr val="9BB97C"/>
                </a:solidFill>
                <a:ea typeface="Pretendard SemiBold"/>
              </a:rPr>
              <a:t>협상</a:t>
            </a:r>
            <a:r>
              <a:rPr lang="en-US" sz="22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endParaRPr lang="ko-KR" sz="2200" b="0" i="0" u="none" strike="noStrike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32" name="Picture 32">
            <a:extLst>
              <a:ext uri="{FF2B5EF4-FFF2-40B4-BE49-F238E27FC236}">
                <a16:creationId xmlns:a16="http://schemas.microsoft.com/office/drawing/2014/main" id="{E60C313B-BB83-2C9F-5568-87BA5E535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2230100" y="3314700"/>
            <a:ext cx="5054600" cy="12700"/>
          </a:xfrm>
          <a:prstGeom prst="rect">
            <a:avLst/>
          </a:prstGeom>
        </p:spPr>
      </p:pic>
      <p:sp>
        <p:nvSpPr>
          <p:cNvPr id="33" name="TextBox 33">
            <a:extLst>
              <a:ext uri="{FF2B5EF4-FFF2-40B4-BE49-F238E27FC236}">
                <a16:creationId xmlns:a16="http://schemas.microsoft.com/office/drawing/2014/main" id="{0910A5F4-65E7-43D4-A7FF-BF6DF5674578}"/>
              </a:ext>
            </a:extLst>
          </p:cNvPr>
          <p:cNvSpPr txBox="1"/>
          <p:nvPr/>
        </p:nvSpPr>
        <p:spPr>
          <a:xfrm>
            <a:off x="12242800" y="2654300"/>
            <a:ext cx="622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sz="3200" b="0" i="0" u="none" strike="noStrike">
                <a:solidFill>
                  <a:srgbClr val="9BB97C"/>
                </a:solidFill>
                <a:latin typeface="Pretendard Bold"/>
              </a:rPr>
              <a:t>03</a:t>
            </a:r>
          </a:p>
        </p:txBody>
      </p:sp>
      <p:pic>
        <p:nvPicPr>
          <p:cNvPr id="34" name="Picture 34">
            <a:extLst>
              <a:ext uri="{FF2B5EF4-FFF2-40B4-BE49-F238E27FC236}">
                <a16:creationId xmlns:a16="http://schemas.microsoft.com/office/drawing/2014/main" id="{56A355FA-968B-E8EA-A411-A2CB62F3B5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2179300" y="6413500"/>
            <a:ext cx="5105400" cy="6604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592C5513-274E-30AA-B1DB-317821FFD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0" y="4076700"/>
            <a:ext cx="749300" cy="7493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51A32C53-EE7C-E9E4-AF3E-C84849441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4165600"/>
            <a:ext cx="558800" cy="571500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DFB23624-3E66-A6E5-7C18-7E2271885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800" y="4178300"/>
            <a:ext cx="609600" cy="558800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4F8332DF-B11B-6DE6-22EB-DB06F34424D9}"/>
              </a:ext>
            </a:extLst>
          </p:cNvPr>
          <p:cNvSpPr txBox="1"/>
          <p:nvPr/>
        </p:nvSpPr>
        <p:spPr>
          <a:xfrm>
            <a:off x="12268200" y="6547766"/>
            <a:ext cx="4876800" cy="3725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endParaRPr 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D2DD3E-F11E-E9CE-148E-58BADEF8B6D2}"/>
              </a:ext>
            </a:extLst>
          </p:cNvPr>
          <p:cNvSpPr txBox="1"/>
          <p:nvPr/>
        </p:nvSpPr>
        <p:spPr>
          <a:xfrm flipH="1">
            <a:off x="12204699" y="5587999"/>
            <a:ext cx="5143499" cy="809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금융사와 </a:t>
            </a:r>
            <a:r>
              <a:rPr lang="en-US" altLang="ko-KR" sz="1600" dirty="0">
                <a:solidFill>
                  <a:srgbClr val="4B4B4B"/>
                </a:solidFill>
                <a:ea typeface="Pretendard Light"/>
              </a:rPr>
              <a:t>API </a:t>
            </a:r>
            <a:r>
              <a:rPr lang="ko-KR" altLang="en-US" sz="1600" dirty="0">
                <a:solidFill>
                  <a:srgbClr val="4B4B4B"/>
                </a:solidFill>
                <a:ea typeface="Pretendard Light"/>
              </a:rPr>
              <a:t>연계 협상 시 데이터 공유 범위와 수익 분배 조건을 유연하게 </a:t>
            </a:r>
            <a:endParaRPr lang="ko-KR" alt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BF0E4-3CEF-F2D1-7835-D490C05692F6}"/>
              </a:ext>
            </a:extLst>
          </p:cNvPr>
          <p:cNvSpPr txBox="1"/>
          <p:nvPr/>
        </p:nvSpPr>
        <p:spPr>
          <a:xfrm flipH="1">
            <a:off x="12163502" y="6534416"/>
            <a:ext cx="5228772" cy="429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4380"/>
              </a:lnSpc>
              <a:buClr>
                <a:srgbClr val="4B4B4B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고객센터 </a:t>
            </a:r>
            <a:r>
              <a:rPr lang="ko-KR" altLang="en-US" sz="1600" b="0" i="0" u="none" strike="noStrike" dirty="0" err="1">
                <a:solidFill>
                  <a:srgbClr val="4B4B4B"/>
                </a:solidFill>
                <a:ea typeface="Pretendard Light"/>
              </a:rPr>
              <a:t>챗봇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 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Light"/>
              </a:rPr>
              <a:t>+ 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Light"/>
              </a:rPr>
              <a:t>실시간 상담인원 늘려 신뢰 확보</a:t>
            </a:r>
            <a:endParaRPr lang="ko-KR" altLang="ko-KR" sz="1600" b="0" i="0" u="none" strike="noStrike" dirty="0">
              <a:solidFill>
                <a:srgbClr val="4B4B4B"/>
              </a:solidFill>
              <a:ea typeface="Pretendard Light"/>
            </a:endParaRPr>
          </a:p>
        </p:txBody>
      </p:sp>
      <p:pic>
        <p:nvPicPr>
          <p:cNvPr id="4102" name="Picture 6" descr="민지야 친구하자&quot;...MZ세대와 소통하는 금융 CEO들-조세일보모바일">
            <a:extLst>
              <a:ext uri="{FF2B5EF4-FFF2-40B4-BE49-F238E27FC236}">
                <a16:creationId xmlns:a16="http://schemas.microsoft.com/office/drawing/2014/main" id="{099BEC54-DB30-EFBC-12A9-7D1F50F98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236" y="7370260"/>
            <a:ext cx="3762778" cy="26378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451C1B5-1FD9-87AE-76BD-692348D8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7333179"/>
            <a:ext cx="4019550" cy="274320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AE8AD6E8-04D6-76A3-159A-32B9428C78D2}"/>
              </a:ext>
            </a:extLst>
          </p:cNvPr>
          <p:cNvSpPr txBox="1"/>
          <p:nvPr/>
        </p:nvSpPr>
        <p:spPr>
          <a:xfrm>
            <a:off x="2679700" y="4051300"/>
            <a:ext cx="21717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500" dirty="0">
                <a:solidFill>
                  <a:srgbClr val="4B4B4B"/>
                </a:solidFill>
                <a:latin typeface="Pretendard Light"/>
                <a:ea typeface="Pretendard Light"/>
              </a:rPr>
              <a:t>보안</a:t>
            </a:r>
            <a:r>
              <a:rPr lang="en-US" altLang="ko-KR" sz="1500" dirty="0">
                <a:solidFill>
                  <a:srgbClr val="4B4B4B"/>
                </a:solidFill>
                <a:latin typeface="Pretendard Light"/>
                <a:ea typeface="Pretendard Light"/>
              </a:rPr>
              <a:t>/</a:t>
            </a:r>
            <a:r>
              <a:rPr lang="ko-KR" altLang="en-US" sz="1500" dirty="0">
                <a:solidFill>
                  <a:srgbClr val="4B4B4B"/>
                </a:solidFill>
                <a:latin typeface="Pretendard Light"/>
                <a:ea typeface="Pretendard Light"/>
              </a:rPr>
              <a:t>신뢰성 </a:t>
            </a:r>
            <a:endParaRPr lang="en-US" altLang="ko-KR" sz="1500" dirty="0">
              <a:solidFill>
                <a:srgbClr val="4B4B4B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31970"/>
              </a:lnSpc>
            </a:pPr>
            <a:endParaRPr lang="en-US" sz="1500" i="0" u="none" strike="noStrike" dirty="0">
              <a:solidFill>
                <a:srgbClr val="4B4B4B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500" i="0" u="none" strike="noStrike" dirty="0">
                <a:solidFill>
                  <a:srgbClr val="4B4B4B"/>
                </a:solidFill>
                <a:latin typeface="Pretendard Light"/>
              </a:rPr>
              <a:t>서비스 과잉</a:t>
            </a:r>
            <a:r>
              <a:rPr lang="en-US" altLang="ko-KR" sz="1500" i="0" u="none" strike="noStrike" dirty="0">
                <a:solidFill>
                  <a:srgbClr val="4B4B4B"/>
                </a:solidFill>
                <a:latin typeface="Pretendard Light"/>
              </a:rPr>
              <a:t>/</a:t>
            </a:r>
            <a:r>
              <a:rPr lang="ko-KR" altLang="en-US" sz="1500" i="0" u="none" strike="noStrike" dirty="0">
                <a:solidFill>
                  <a:srgbClr val="4B4B4B"/>
                </a:solidFill>
                <a:latin typeface="Pretendard Light"/>
              </a:rPr>
              <a:t>고객 피로도 </a:t>
            </a:r>
            <a:endParaRPr lang="en-US" sz="150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EADA65-85A6-ADD3-E92F-6BE44CE7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964" y="7261412"/>
            <a:ext cx="3498850" cy="273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3858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4A462-844D-D05C-FE9E-A4CDB0C76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F9A1AE9-E373-AAEA-5F8E-22286A409B83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9BB97C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D96C240-BABA-4096-3FFB-7736C4E5BA81}"/>
              </a:ext>
            </a:extLst>
          </p:cNvPr>
          <p:cNvSpPr txBox="1"/>
          <p:nvPr/>
        </p:nvSpPr>
        <p:spPr>
          <a:xfrm>
            <a:off x="14706600" y="431800"/>
            <a:ext cx="256988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altLang="ko-KR" sz="1600" b="0" i="0" u="none" strike="noStrike" spc="100" dirty="0">
                <a:solidFill>
                  <a:srgbClr val="9BB97C"/>
                </a:solidFill>
                <a:ea typeface="Playfair Display Medium"/>
              </a:rPr>
              <a:t>ⓒ</a:t>
            </a:r>
            <a:r>
              <a:rPr lang="en-US" altLang="ko-KR" sz="1600" b="0" i="0" u="none" strike="noStrike" spc="100" dirty="0">
                <a:solidFill>
                  <a:srgbClr val="9BB97C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DB937C8-9D6F-7F23-CB2D-763453CE2CB5}"/>
              </a:ext>
            </a:extLst>
          </p:cNvPr>
          <p:cNvSpPr txBox="1"/>
          <p:nvPr/>
        </p:nvSpPr>
        <p:spPr>
          <a:xfrm>
            <a:off x="1752600" y="1282700"/>
            <a:ext cx="15138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ko-KR" sz="5400" b="0" i="0" u="none" strike="noStrike" spc="-200" dirty="0">
                <a:solidFill>
                  <a:srgbClr val="9BB97C"/>
                </a:solidFill>
                <a:ea typeface="Pretendard SemiBold"/>
              </a:rPr>
              <a:t>결과물</a:t>
            </a:r>
            <a:r>
              <a:rPr lang="en-US" altLang="ko-KR" sz="5400" b="0" i="0" u="none" strike="noStrike" spc="-200" dirty="0">
                <a:solidFill>
                  <a:srgbClr val="9BB97C"/>
                </a:solidFill>
                <a:latin typeface="Pretendard SemiBold"/>
              </a:rPr>
              <a:t>:  </a:t>
            </a:r>
            <a:r>
              <a:rPr lang="ko-KR" altLang="en-US" sz="5400" b="0" i="0" u="none" strike="noStrike" spc="-200" dirty="0">
                <a:solidFill>
                  <a:schemeClr val="accent1">
                    <a:lumMod val="60000"/>
                    <a:lumOff val="40000"/>
                  </a:schemeClr>
                </a:solidFill>
                <a:ea typeface="Pretendard SemiBold"/>
              </a:rPr>
              <a:t>토스</a:t>
            </a:r>
            <a:r>
              <a:rPr lang="en-US" altLang="zh-CN" sz="5400" spc="-200" dirty="0">
                <a:solidFill>
                  <a:schemeClr val="tx2">
                    <a:lumMod val="60000"/>
                    <a:lumOff val="40000"/>
                  </a:schemeClr>
                </a:solidFill>
                <a:ea typeface="Pretendard SemiBold"/>
              </a:rPr>
              <a:t> </a:t>
            </a:r>
            <a:r>
              <a:rPr lang="ko-KR" altLang="en-US" sz="5400" spc="-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ko-KR" altLang="en-US" sz="5400" b="0" i="0" u="none" strike="noStrike" spc="-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장단점 </a:t>
            </a:r>
            <a:r>
              <a:rPr lang="en-US" altLang="ko-KR" sz="5400" b="0" i="0" u="none" strike="noStrike" spc="-200" dirty="0">
                <a:latin typeface="HY견고딕" panose="02030600000101010101" pitchFamily="18" charset="-127"/>
                <a:ea typeface="HY견고딕" panose="02030600000101010101" pitchFamily="18" charset="-127"/>
              </a:rPr>
              <a:t> </a:t>
            </a:r>
            <a:endParaRPr lang="ko-KR" sz="5400" b="0" i="0" u="none" strike="noStrike" spc="-200" dirty="0">
              <a:solidFill>
                <a:srgbClr val="4B4B4B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A396406-25A9-B72B-946C-3A968819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74800" y="4902200"/>
            <a:ext cx="151384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59528F3-BF68-FC5B-5C88-FBF529FAE469}"/>
              </a:ext>
            </a:extLst>
          </p:cNvPr>
          <p:cNvSpPr txBox="1"/>
          <p:nvPr/>
        </p:nvSpPr>
        <p:spPr>
          <a:xfrm>
            <a:off x="1574800" y="31623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01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377B6E1-1A08-309F-EE5E-B4CF49912AD3}"/>
              </a:ext>
            </a:extLst>
          </p:cNvPr>
          <p:cNvSpPr txBox="1"/>
          <p:nvPr/>
        </p:nvSpPr>
        <p:spPr>
          <a:xfrm>
            <a:off x="8077200" y="2882900"/>
            <a:ext cx="123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고객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니즈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C8F80F7-547D-35D0-899D-F1B6BBDC4470}"/>
              </a:ext>
            </a:extLst>
          </p:cNvPr>
          <p:cNvSpPr txBox="1"/>
          <p:nvPr/>
        </p:nvSpPr>
        <p:spPr>
          <a:xfrm>
            <a:off x="9258300" y="2908301"/>
            <a:ext cx="2933700" cy="3047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1" i="0" u="none" strike="noStrike" dirty="0" err="1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sz="1400" b="1" i="0" u="none" strike="noStrike" dirty="0">
                <a:solidFill>
                  <a:srgbClr val="4B4B4B"/>
                </a:solidFill>
                <a:latin typeface="Pretendard Light"/>
              </a:rPr>
              <a:t>  </a:t>
            </a:r>
            <a:r>
              <a:rPr lang="ko-KR" altLang="en-US" sz="1400" b="1" i="0" u="none" strike="noStrike" dirty="0">
                <a:solidFill>
                  <a:srgbClr val="4B4B4B"/>
                </a:solidFill>
                <a:latin typeface="Pretendard Light"/>
              </a:rPr>
              <a:t>쉽고 빠른 송금</a:t>
            </a:r>
            <a:r>
              <a:rPr lang="en-US" altLang="ko-KR" sz="1400" b="1" dirty="0">
                <a:solidFill>
                  <a:srgbClr val="4B4B4B"/>
                </a:solidFill>
                <a:latin typeface="Pretendard Light"/>
              </a:rPr>
              <a:t> / </a:t>
            </a:r>
            <a:r>
              <a:rPr lang="ko-KR" altLang="en-US" sz="1400" b="1" dirty="0">
                <a:solidFill>
                  <a:srgbClr val="4B4B4B"/>
                </a:solidFill>
                <a:latin typeface="Pretendard Light"/>
              </a:rPr>
              <a:t>계좌 통합 관리</a:t>
            </a:r>
            <a:endParaRPr lang="en-US" sz="1400" b="1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CE39D0A-6D05-A379-DA1E-6996AB711F1C}"/>
              </a:ext>
            </a:extLst>
          </p:cNvPr>
          <p:cNvSpPr txBox="1"/>
          <p:nvPr/>
        </p:nvSpPr>
        <p:spPr>
          <a:xfrm>
            <a:off x="8077200" y="3441700"/>
            <a:ext cx="8115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금융상품 비교 </a:t>
            </a:r>
            <a:r>
              <a:rPr lang="en-US" altLang="ko-KR" sz="1600" b="0" i="0" u="none" strike="noStrike" dirty="0">
                <a:solidFill>
                  <a:srgbClr val="4B4B4B"/>
                </a:solidFill>
                <a:ea typeface="Pretendard Regular"/>
              </a:rPr>
              <a:t>/ </a:t>
            </a: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추천까지 한번에</a:t>
            </a:r>
            <a:endParaRPr lang="en-US" altLang="ko-KR" sz="1600" b="0" i="0" u="none" strike="noStrike" dirty="0">
              <a:solidFill>
                <a:srgbClr val="4B4B4B"/>
              </a:solidFill>
              <a:ea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ea typeface="Pretendard Regular"/>
              </a:rPr>
              <a:t> </a:t>
            </a:r>
            <a:endParaRPr lang="en-US" altLang="ko-KR" sz="1600" b="0" i="0" u="none" strike="noStrike" dirty="0">
              <a:solidFill>
                <a:srgbClr val="4B4B4B"/>
              </a:solidFill>
              <a:ea typeface="Pretendard Regular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복잡한 금융 정보를 시각화</a:t>
            </a:r>
            <a:r>
              <a:rPr lang="en-US" altLang="ko-KR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1600" dirty="0">
                <a:solidFill>
                  <a:srgbClr val="4B4B4B"/>
                </a:solidFill>
                <a:latin typeface="Pretendard Regular"/>
                <a:ea typeface="Pretendard Regular"/>
              </a:rPr>
              <a:t>리포트 제공 </a:t>
            </a:r>
            <a:endParaRPr lang="en-US" sz="1600" b="1" i="0" u="none" strike="noStrike" dirty="0">
              <a:solidFill>
                <a:srgbClr val="4B4B4B"/>
              </a:solidFill>
              <a:latin typeface="Pretendard Regular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C49299C-85DB-E879-8590-DDA798DF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74800" y="7289800"/>
            <a:ext cx="151384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6DE0EB8-18DE-FE76-5EB0-AFF73558D91C}"/>
              </a:ext>
            </a:extLst>
          </p:cNvPr>
          <p:cNvSpPr txBox="1"/>
          <p:nvPr/>
        </p:nvSpPr>
        <p:spPr>
          <a:xfrm>
            <a:off x="1574800" y="55499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02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A78192D-5652-0290-61B4-D298B5F4F27F}"/>
              </a:ext>
            </a:extLst>
          </p:cNvPr>
          <p:cNvSpPr txBox="1"/>
          <p:nvPr/>
        </p:nvSpPr>
        <p:spPr>
          <a:xfrm>
            <a:off x="8077200" y="5270500"/>
            <a:ext cx="2057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문제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 OR </a:t>
            </a: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기회상황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1787AE0-A391-3121-FDC7-A0E62CDF5DC4}"/>
              </a:ext>
            </a:extLst>
          </p:cNvPr>
          <p:cNvSpPr txBox="1"/>
          <p:nvPr/>
        </p:nvSpPr>
        <p:spPr>
          <a:xfrm>
            <a:off x="10147300" y="5143501"/>
            <a:ext cx="3035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 err="1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sz="1400" b="0" i="0" u="none" strike="noStrike" dirty="0">
                <a:solidFill>
                  <a:srgbClr val="4B4B4B"/>
                </a:solidFill>
                <a:latin typeface="Pretendard Light"/>
              </a:rPr>
              <a:t>  </a:t>
            </a:r>
            <a:r>
              <a:rPr lang="ko-KR" altLang="en-US" sz="1400" b="1" i="0" u="none" strike="noStrike" dirty="0">
                <a:solidFill>
                  <a:srgbClr val="4B4B4B"/>
                </a:solidFill>
                <a:latin typeface="Pretendard Light"/>
              </a:rPr>
              <a:t>디지털뱅크 라이선스 </a:t>
            </a:r>
            <a:endParaRPr lang="en-US" sz="1400" b="1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725E9C9-1D79-3088-1AD6-26AFC4ABD1E2}"/>
              </a:ext>
            </a:extLst>
          </p:cNvPr>
          <p:cNvSpPr txBox="1"/>
          <p:nvPr/>
        </p:nvSpPr>
        <p:spPr>
          <a:xfrm>
            <a:off x="8077200" y="5829299"/>
            <a:ext cx="8115300" cy="10032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600" b="1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보험 </a:t>
            </a:r>
            <a:r>
              <a:rPr lang="en-US" altLang="ko-KR" sz="1600" b="1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sz="1600" b="1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투자 등 신규 상품 </a:t>
            </a:r>
            <a:r>
              <a:rPr lang="en-US" altLang="ko-KR" sz="1600" b="1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UX</a:t>
            </a:r>
            <a:r>
              <a:rPr lang="ko-KR" altLang="en-US" sz="1600" b="1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확장</a:t>
            </a:r>
            <a:endParaRPr lang="en-US" altLang="ko-KR" sz="1600" b="1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endParaRPr lang="en-US" altLang="ko-KR" sz="1600" b="1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b="1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해외 </a:t>
            </a:r>
            <a:r>
              <a:rPr lang="ko-KR" altLang="en-US" sz="1600" b="1" i="0" u="none" strike="noStrike" dirty="0" err="1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핀테크</a:t>
            </a:r>
            <a:r>
              <a:rPr lang="ko-KR" altLang="en-US" sz="1600" b="1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진출 시 </a:t>
            </a:r>
            <a:r>
              <a:rPr lang="en-US" altLang="ko-KR" sz="1600" b="1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ko-KR" altLang="en-US" sz="1600" b="1" i="0" u="none" strike="noStrike" dirty="0" err="1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올인원</a:t>
            </a:r>
            <a:r>
              <a:rPr lang="ko-KR" altLang="en-US" sz="1600" b="1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금융 관리 앱</a:t>
            </a:r>
            <a:r>
              <a:rPr lang="en-US" altLang="ko-KR" sz="1600" b="1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ko-KR" altLang="en-US" sz="1600" b="1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차별화 가능 </a:t>
            </a:r>
            <a:endParaRPr lang="en-US" sz="1600" b="1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9535417-B5EE-9FEE-A049-E5F285392257}"/>
              </a:ext>
            </a:extLst>
          </p:cNvPr>
          <p:cNvSpPr txBox="1"/>
          <p:nvPr/>
        </p:nvSpPr>
        <p:spPr>
          <a:xfrm>
            <a:off x="1574800" y="7950200"/>
            <a:ext cx="939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z="4800" b="0" i="0" u="none" strike="noStrike">
                <a:solidFill>
                  <a:srgbClr val="9BB97C"/>
                </a:solidFill>
                <a:latin typeface="Pretendard Bold"/>
              </a:rPr>
              <a:t>03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DB88CF6-962A-2620-FDD0-E5DDA4F81233}"/>
              </a:ext>
            </a:extLst>
          </p:cNvPr>
          <p:cNvSpPr txBox="1"/>
          <p:nvPr/>
        </p:nvSpPr>
        <p:spPr>
          <a:xfrm>
            <a:off x="8077200" y="7670800"/>
            <a:ext cx="1231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9BB97C"/>
                </a:solidFill>
                <a:ea typeface="Pretendard SemiBold"/>
              </a:rPr>
              <a:t>비교대상</a:t>
            </a:r>
            <a:r>
              <a:rPr lang="en-US" sz="2000" b="0" i="0" u="none" strike="noStrike">
                <a:solidFill>
                  <a:srgbClr val="9BB97C"/>
                </a:solidFill>
                <a:latin typeface="Pretendard SemiBold"/>
              </a:rPr>
              <a:t> 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FC736AF-7C97-2F4B-170E-FB17B75F5903}"/>
              </a:ext>
            </a:extLst>
          </p:cNvPr>
          <p:cNvSpPr txBox="1"/>
          <p:nvPr/>
        </p:nvSpPr>
        <p:spPr>
          <a:xfrm>
            <a:off x="9258300" y="7607299"/>
            <a:ext cx="3314700" cy="4318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 err="1">
                <a:solidFill>
                  <a:srgbClr val="4B4B4B"/>
                </a:solidFill>
                <a:ea typeface="Pretendard Light"/>
              </a:rPr>
              <a:t>ㅣ</a:t>
            </a:r>
            <a:r>
              <a:rPr lang="en-US" sz="1400" b="0" i="0" u="none" strike="noStrike" dirty="0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altLang="en-US" sz="1400" b="1" i="0" u="none" strike="noStrike" dirty="0">
                <a:solidFill>
                  <a:srgbClr val="4B4B4B"/>
                </a:solidFill>
                <a:latin typeface="Pretendard Light"/>
              </a:rPr>
              <a:t>중국 </a:t>
            </a:r>
            <a:r>
              <a:rPr lang="en-US" altLang="ko-KR" sz="1400" b="1" i="0" u="none" strike="noStrike" dirty="0">
                <a:solidFill>
                  <a:srgbClr val="4B4B4B"/>
                </a:solidFill>
                <a:latin typeface="Pretendard Light"/>
              </a:rPr>
              <a:t>Alipay(</a:t>
            </a:r>
            <a:r>
              <a:rPr lang="zh-CN" altLang="en-US" sz="1400" b="1" dirty="0">
                <a:solidFill>
                  <a:srgbClr val="4B4B4B"/>
                </a:solidFill>
                <a:latin typeface="Pretendard Light"/>
              </a:rPr>
              <a:t>支付宝</a:t>
            </a:r>
            <a:r>
              <a:rPr lang="en-US" altLang="zh-CN" sz="1400" b="1" dirty="0">
                <a:solidFill>
                  <a:srgbClr val="4B4B4B"/>
                </a:solidFill>
                <a:latin typeface="Pretendard Light"/>
              </a:rPr>
              <a:t>) / </a:t>
            </a:r>
            <a:r>
              <a:rPr lang="ko-KR" altLang="en-US" sz="1400" b="1" dirty="0">
                <a:solidFill>
                  <a:srgbClr val="4B4B4B"/>
                </a:solidFill>
                <a:latin typeface="Pretendard Light"/>
              </a:rPr>
              <a:t>국내 카카오페이 </a:t>
            </a:r>
            <a:endParaRPr lang="en-US" sz="1400" b="1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18CBD6D-08B9-754D-B99F-4E95224B12A4}"/>
              </a:ext>
            </a:extLst>
          </p:cNvPr>
          <p:cNvSpPr txBox="1"/>
          <p:nvPr/>
        </p:nvSpPr>
        <p:spPr>
          <a:xfrm>
            <a:off x="8077200" y="8483596"/>
            <a:ext cx="8115300" cy="6731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altLang="ko-KR" sz="1600" b="1" i="0" u="none" strike="noStrike" dirty="0">
                <a:solidFill>
                  <a:srgbClr val="4B4B4B"/>
                </a:solidFill>
                <a:latin typeface="Pretendard Light"/>
              </a:rPr>
              <a:t>Alipay(</a:t>
            </a:r>
            <a:r>
              <a:rPr lang="zh-CN" altLang="en-US" sz="1600" b="1" dirty="0">
                <a:solidFill>
                  <a:srgbClr val="4B4B4B"/>
                </a:solidFill>
                <a:latin typeface="Pretendard Light"/>
              </a:rPr>
              <a:t>支付宝</a:t>
            </a:r>
            <a:r>
              <a:rPr lang="en-US" altLang="zh-CN" sz="1600" b="1" dirty="0">
                <a:solidFill>
                  <a:srgbClr val="4B4B4B"/>
                </a:solidFill>
                <a:latin typeface="Pretendard Light"/>
              </a:rPr>
              <a:t>)</a:t>
            </a:r>
            <a:r>
              <a:rPr 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– </a:t>
            </a: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중국 슈퍼 </a:t>
            </a:r>
            <a:r>
              <a:rPr lang="ko-KR" altLang="en-US" sz="1600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금융앱</a:t>
            </a: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</a:t>
            </a: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QR</a:t>
            </a: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결제</a:t>
            </a:r>
            <a:r>
              <a:rPr lang="en-US" altLang="ko-KR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600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쇼핑 연계 </a:t>
            </a:r>
            <a:endParaRPr lang="en-US" altLang="ko-KR" sz="1600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endParaRPr lang="en-US" sz="16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카카오페이 </a:t>
            </a:r>
            <a:r>
              <a:rPr lang="en-US" altLang="ko-KR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카톡 생태계</a:t>
            </a:r>
            <a:r>
              <a:rPr lang="en-US" altLang="ko-KR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간편 결제 및 송금 </a:t>
            </a:r>
            <a:endParaRPr lang="en-US" sz="1600" b="0" i="0" u="none" strike="noStrike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6CCC2F-B3AC-6048-4C64-78CBF455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412570"/>
            <a:ext cx="3238227" cy="22868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54C6BB-BC15-EE10-F224-1A7F7D538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513" y="5026798"/>
            <a:ext cx="3035301" cy="2047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D067439-A933-4BE7-8F3D-800114D16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219" y="7442628"/>
            <a:ext cx="3041595" cy="270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90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FF5A-7BA3-5741-11CB-2A15A69D9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E32B0E-9612-E07B-70D0-91F72DB1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545" y="25400"/>
            <a:ext cx="11081124" cy="10209212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4ED4EF5-0F2F-006C-9DAE-76313E15D33F}"/>
              </a:ext>
            </a:extLst>
          </p:cNvPr>
          <p:cNvSpPr txBox="1"/>
          <p:nvPr/>
        </p:nvSpPr>
        <p:spPr>
          <a:xfrm>
            <a:off x="6985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200">
                <a:solidFill>
                  <a:srgbClr val="F9F8F7"/>
                </a:solidFill>
                <a:latin typeface="Playfair Display Medium"/>
              </a:rPr>
              <a:t>Portfolio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C389090-91C9-15EA-B26A-EDB0E64914FA}"/>
              </a:ext>
            </a:extLst>
          </p:cNvPr>
          <p:cNvSpPr txBox="1"/>
          <p:nvPr/>
        </p:nvSpPr>
        <p:spPr>
          <a:xfrm>
            <a:off x="838200" y="1955800"/>
            <a:ext cx="68961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200" spc="-200" dirty="0">
                <a:latin typeface="Pretendard SemiBold"/>
                <a:ea typeface="Pretendard SemiBold"/>
              </a:rPr>
              <a:t>03</a:t>
            </a:r>
            <a:r>
              <a:rPr lang="en-US" sz="5200" b="0" i="0" u="none" strike="noStrike" spc="-200" dirty="0">
                <a:latin typeface="Pretendard SemiBold"/>
              </a:rPr>
              <a:t> :</a:t>
            </a:r>
            <a:r>
              <a:rPr lang="en-US" sz="5200" b="0" i="0" u="none" strike="noStrike" spc="-200" dirty="0">
                <a:solidFill>
                  <a:srgbClr val="F9F8F7"/>
                </a:solidFill>
                <a:latin typeface="Pretendard SemiBold"/>
              </a:rPr>
              <a:t> </a:t>
            </a:r>
            <a:r>
              <a:rPr lang="ko-KR" altLang="en-US" sz="5200" b="0" i="0" u="none" strike="noStrike" spc="-200" dirty="0">
                <a:solidFill>
                  <a:srgbClr val="FFC000"/>
                </a:solidFill>
                <a:ea typeface="Pretendard SemiBold"/>
              </a:rPr>
              <a:t>카카오페이</a:t>
            </a:r>
            <a:r>
              <a:rPr lang="ko-KR" altLang="en-US" sz="5200" b="0" i="0" u="none" strike="noStrike" spc="-200" dirty="0">
                <a:solidFill>
                  <a:srgbClr val="F9F8F7"/>
                </a:solidFill>
                <a:ea typeface="Pretendard SemiBold"/>
              </a:rPr>
              <a:t> </a:t>
            </a:r>
            <a:r>
              <a:rPr lang="ko-KR" altLang="en-US" sz="5200" b="0" i="0" u="none" strike="noStrike" spc="-200" dirty="0">
                <a:ea typeface="Pretendard SemiBold"/>
              </a:rPr>
              <a:t>환경 </a:t>
            </a:r>
            <a:r>
              <a:rPr lang="ko-KR" altLang="en-US" sz="5200" spc="-200" dirty="0">
                <a:ea typeface="Pretendard SemiBold"/>
              </a:rPr>
              <a:t>분석</a:t>
            </a:r>
            <a:endParaRPr lang="ko-KR" sz="5200" b="0" i="0" u="none" strike="noStrike" spc="-200" dirty="0">
              <a:ea typeface="Pretendard SemiBold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8108CC4-B9DF-4DE5-8EFE-A81662E0F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4385129"/>
            <a:ext cx="47752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E8D4F50-7C7A-0BC8-8FFB-32CA3E1CC17B}"/>
              </a:ext>
            </a:extLst>
          </p:cNvPr>
          <p:cNvSpPr txBox="1"/>
          <p:nvPr/>
        </p:nvSpPr>
        <p:spPr>
          <a:xfrm>
            <a:off x="1117600" y="3594100"/>
            <a:ext cx="2070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2000" b="0" i="0" u="none" strike="noStrike" dirty="0">
                <a:ea typeface="Pretendard SemiBold"/>
              </a:rPr>
              <a:t>프로젝트</a:t>
            </a:r>
            <a:r>
              <a:rPr lang="en-US" sz="2000" b="0" i="0" u="none" strike="noStrike" dirty="0">
                <a:latin typeface="Pretendard SemiBold"/>
              </a:rPr>
              <a:t> </a:t>
            </a:r>
            <a:r>
              <a:rPr lang="ko-KR" sz="2000" b="0" i="0" u="none" strike="noStrike" dirty="0">
                <a:ea typeface="Pretendard SemiBold"/>
              </a:rPr>
              <a:t>개요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5076081-5C57-914B-5501-33D4DE0D53A1}"/>
              </a:ext>
            </a:extLst>
          </p:cNvPr>
          <p:cNvSpPr txBox="1"/>
          <p:nvPr/>
        </p:nvSpPr>
        <p:spPr>
          <a:xfrm>
            <a:off x="2933700" y="3741964"/>
            <a:ext cx="2882900" cy="5506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1400" b="0" i="0" u="none" strike="noStrike" dirty="0">
                <a:ea typeface="Pretendard SemiBold"/>
              </a:rPr>
              <a:t>기간</a:t>
            </a:r>
            <a:r>
              <a:rPr lang="en-US" sz="1400" b="0" i="0" u="none" strike="noStrike" dirty="0">
                <a:latin typeface="Pretendard SemiBold"/>
              </a:rPr>
              <a:t> : </a:t>
            </a:r>
            <a:r>
              <a:rPr lang="en-US" sz="1400" dirty="0">
                <a:latin typeface="Pretendard Light"/>
              </a:rPr>
              <a:t>07.07-07.09</a:t>
            </a:r>
            <a:r>
              <a:rPr lang="en-US" sz="1400" b="0" i="0" u="none" strike="noStrike" dirty="0">
                <a:latin typeface="Pretendard Light"/>
              </a:rPr>
              <a:t>  </a:t>
            </a:r>
            <a:r>
              <a:rPr lang="ko-KR" sz="1400" b="0" i="0" u="none" strike="noStrike" dirty="0" err="1">
                <a:ea typeface="Pretendard Light"/>
              </a:rPr>
              <a:t>ㅣ</a:t>
            </a:r>
            <a:r>
              <a:rPr lang="en-US" sz="1400" b="0" i="0" u="none" strike="noStrike" dirty="0">
                <a:latin typeface="Pretendard Light"/>
              </a:rPr>
              <a:t> </a:t>
            </a:r>
            <a:r>
              <a:rPr lang="en-US" sz="1400" b="0" i="0" u="none" strike="noStrike" dirty="0">
                <a:latin typeface="Pretendard SemiBold"/>
              </a:rPr>
              <a:t> </a:t>
            </a:r>
            <a:r>
              <a:rPr lang="ko-KR" sz="1400" b="0" i="0" u="none" strike="noStrike" dirty="0">
                <a:ea typeface="Pretendard SemiBold"/>
              </a:rPr>
              <a:t>기여도</a:t>
            </a:r>
            <a:r>
              <a:rPr lang="en-US" sz="1400" b="0" i="0" u="none" strike="noStrike" dirty="0">
                <a:latin typeface="Pretendard SemiBold"/>
              </a:rPr>
              <a:t> : </a:t>
            </a:r>
            <a:r>
              <a:rPr lang="en-US" sz="1400" b="0" i="0" u="none" strike="noStrike" dirty="0">
                <a:latin typeface="Pretendard Light"/>
              </a:rPr>
              <a:t>100%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CD07B12-20DB-D7C9-FF19-3E84452366E7}"/>
              </a:ext>
            </a:extLst>
          </p:cNvPr>
          <p:cNvSpPr txBox="1"/>
          <p:nvPr/>
        </p:nvSpPr>
        <p:spPr>
          <a:xfrm>
            <a:off x="14744700" y="431800"/>
            <a:ext cx="288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F9F8F7"/>
                </a:solidFill>
                <a:ea typeface="Playfair Display Medium"/>
              </a:rPr>
              <a:t>ⓒ</a:t>
            </a:r>
            <a:r>
              <a:rPr lang="en-US" sz="1600" b="0" i="0" u="none" strike="noStrike" spc="100" dirty="0">
                <a:solidFill>
                  <a:srgbClr val="F9F8F7"/>
                </a:solidFill>
                <a:latin typeface="Playfair Display Medium"/>
              </a:rPr>
              <a:t> YANG CHANG HOON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B757850-6BA5-25F0-9A69-2412F59DEAB0}"/>
              </a:ext>
            </a:extLst>
          </p:cNvPr>
          <p:cNvSpPr txBox="1"/>
          <p:nvPr/>
        </p:nvSpPr>
        <p:spPr>
          <a:xfrm>
            <a:off x="8343900" y="431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600" b="0" i="0" u="none" strike="noStrike" spc="100" dirty="0">
                <a:solidFill>
                  <a:srgbClr val="F9F8F7"/>
                </a:solidFill>
                <a:latin typeface="Tiro Bangla Regular"/>
              </a:rPr>
              <a:t>(  2025  )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6EF3548-8FF5-173A-9FAA-278319667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6007100"/>
            <a:ext cx="2603500" cy="7874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F4454A0A-B2F7-BB3C-D980-1E57CF12FD29}"/>
              </a:ext>
            </a:extLst>
          </p:cNvPr>
          <p:cNvSpPr txBox="1"/>
          <p:nvPr/>
        </p:nvSpPr>
        <p:spPr>
          <a:xfrm>
            <a:off x="12141199" y="5753100"/>
            <a:ext cx="5232401" cy="11403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카카오톡 기반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별도 앱 설치 없이 송금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결제 가능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소액 결제</a:t>
            </a:r>
            <a:r>
              <a:rPr lang="en-US" altLang="ko-KR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친구끼리 송금</a:t>
            </a:r>
            <a:r>
              <a:rPr lang="en-US" altLang="ko-KR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더치페이 등 </a:t>
            </a:r>
            <a:r>
              <a:rPr lang="en-US" altLang="ko-KR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MZ</a:t>
            </a: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세대 사용성 강점</a:t>
            </a:r>
            <a:r>
              <a:rPr lang="en-US" altLang="ko-KR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lvl="0" algn="l">
              <a:lnSpc>
                <a:spcPct val="131970"/>
              </a:lnSpc>
            </a:pP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간편함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복잡한 인증 없이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톡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바로 송금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sz="1700" b="0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454744B-B9D9-52BD-52B2-301F8DB0B2DA}"/>
              </a:ext>
            </a:extLst>
          </p:cNvPr>
          <p:cNvSpPr txBox="1"/>
          <p:nvPr/>
        </p:nvSpPr>
        <p:spPr>
          <a:xfrm>
            <a:off x="9461500" y="6197600"/>
            <a:ext cx="1549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9BB97C"/>
                </a:solidFill>
                <a:ea typeface="Pretendard SemiBold"/>
              </a:rPr>
              <a:t>고객</a:t>
            </a:r>
            <a:r>
              <a:rPr lang="en-US" sz="2100" b="0" i="0" u="none" strike="noStrike" dirty="0">
                <a:solidFill>
                  <a:srgbClr val="9BB97C"/>
                </a:solidFill>
                <a:latin typeface="Pretendard SemiBold"/>
              </a:rPr>
              <a:t> </a:t>
            </a:r>
            <a:r>
              <a:rPr lang="ko-KR" sz="2100" b="0" i="0" u="none" strike="noStrike" dirty="0">
                <a:solidFill>
                  <a:srgbClr val="9BB97C"/>
                </a:solidFill>
                <a:ea typeface="Pretendard SemiBold"/>
              </a:rPr>
              <a:t>니즈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C745516F-7571-DDBF-9D57-6DBBC0295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7277100"/>
            <a:ext cx="2603500" cy="787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02A3255-6015-4CC3-719F-187E6EB2313A}"/>
              </a:ext>
            </a:extLst>
          </p:cNvPr>
          <p:cNvSpPr txBox="1"/>
          <p:nvPr/>
        </p:nvSpPr>
        <p:spPr>
          <a:xfrm>
            <a:off x="12165194" y="7367493"/>
            <a:ext cx="5589406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카카오톡 </a:t>
            </a:r>
            <a:r>
              <a:rPr lang="en-US" altLang="ko-KR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MAU(</a:t>
            </a: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활성 사용자 수</a:t>
            </a:r>
            <a:r>
              <a:rPr lang="en-US" altLang="ko-KR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압도적</a:t>
            </a:r>
            <a:endParaRPr lang="en-US" altLang="ko-KR" sz="1700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lvl="0" indent="-285750" algn="l">
              <a:lnSpc>
                <a:spcPct val="131970"/>
              </a:lnSpc>
              <a:buFontTx/>
              <a:buChar char="-"/>
            </a:pP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금융 상품 확장 가능성 확대 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오프라인 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QR 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결제 </a:t>
            </a:r>
            <a:r>
              <a:rPr lang="ko-KR" altLang="en-US" sz="1700" b="0" i="0" u="none" strike="noStrike" dirty="0" err="1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확대중</a:t>
            </a:r>
            <a:endParaRPr lang="en-US" altLang="ko-KR" sz="1700" b="0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카카오톡 페이 인증 연계</a:t>
            </a:r>
            <a:endParaRPr lang="en-US" altLang="ko-KR" sz="1700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–  </a:t>
            </a: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마이 데이터 기반 소비</a:t>
            </a:r>
            <a:r>
              <a:rPr lang="en-US" altLang="ko-KR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분석</a:t>
            </a:r>
            <a:r>
              <a:rPr lang="en-US" altLang="ko-KR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700" dirty="0">
                <a:solidFill>
                  <a:srgbClr val="4B4B4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보험 비교 영역 더 고도화 가능 </a:t>
            </a:r>
            <a:endParaRPr lang="en-US" sz="1700" b="0" i="0" u="none" strike="noStrike" dirty="0">
              <a:solidFill>
                <a:srgbClr val="4B4B4B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1B86683-F038-8CEB-9D26-193518A1FD57}"/>
              </a:ext>
            </a:extLst>
          </p:cNvPr>
          <p:cNvSpPr txBox="1"/>
          <p:nvPr/>
        </p:nvSpPr>
        <p:spPr>
          <a:xfrm>
            <a:off x="9207500" y="7493000"/>
            <a:ext cx="207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9F8F7"/>
                </a:solidFill>
                <a:ea typeface="Pretendard SemiBold"/>
              </a:rPr>
              <a:t>문제</a:t>
            </a:r>
            <a:r>
              <a:rPr lang="en-US" sz="2000" b="0" i="0" u="none" strike="noStrike">
                <a:solidFill>
                  <a:srgbClr val="F9F8F7"/>
                </a:solidFill>
                <a:latin typeface="Pretendard SemiBold"/>
              </a:rPr>
              <a:t> OR </a:t>
            </a:r>
            <a:r>
              <a:rPr lang="ko-KR" sz="2000" b="0" i="0" u="none" strike="noStrike">
                <a:solidFill>
                  <a:srgbClr val="F9F8F7"/>
                </a:solidFill>
                <a:ea typeface="Pretendard SemiBold"/>
              </a:rPr>
              <a:t>기회상황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D75EBD16-24CB-DDEE-67C1-AD67776F3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8559800"/>
            <a:ext cx="2603500" cy="7874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A42842F-DE6E-0A1B-DA0B-1352B8FE1AE9}"/>
              </a:ext>
            </a:extLst>
          </p:cNvPr>
          <p:cNvSpPr txBox="1"/>
          <p:nvPr/>
        </p:nvSpPr>
        <p:spPr>
          <a:xfrm>
            <a:off x="12141200" y="8620219"/>
            <a:ext cx="5435600" cy="11403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1700" b="1" i="0" u="none" strike="noStrike" dirty="0">
                <a:solidFill>
                  <a:srgbClr val="4B4B4B"/>
                </a:solidFill>
                <a:latin typeface="Pretendard Light"/>
              </a:rPr>
              <a:t>Alipay(</a:t>
            </a:r>
            <a:r>
              <a:rPr lang="zh-CN" altLang="en-US" sz="1700" b="1" dirty="0">
                <a:solidFill>
                  <a:srgbClr val="4B4B4B"/>
                </a:solidFill>
                <a:latin typeface="Pretendard Light"/>
              </a:rPr>
              <a:t>支付宝</a:t>
            </a:r>
            <a:r>
              <a:rPr lang="en-US" altLang="zh-CN" sz="1700" b="1" dirty="0">
                <a:solidFill>
                  <a:srgbClr val="4B4B4B"/>
                </a:solidFill>
                <a:latin typeface="Pretendard Light"/>
              </a:rPr>
              <a:t>) </a:t>
            </a:r>
            <a:r>
              <a:rPr lang="en-US" altLang="zh-CN" sz="1700" dirty="0">
                <a:solidFill>
                  <a:srgbClr val="4B4B4B"/>
                </a:solidFill>
                <a:latin typeface="Pretendard Light"/>
              </a:rPr>
              <a:t>– QR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결제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,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송금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쇼핑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, 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생활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 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서비스까지 </a:t>
            </a:r>
            <a:r>
              <a:rPr lang="ko-KR" altLang="en-US" sz="1700" dirty="0" err="1">
                <a:solidFill>
                  <a:srgbClr val="4B4B4B"/>
                </a:solidFill>
                <a:latin typeface="Pretendard Light"/>
              </a:rPr>
              <a:t>슈퍼앱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 수준 </a:t>
            </a:r>
            <a:endParaRPr lang="en-US" altLang="ko-KR" sz="1700" dirty="0">
              <a:solidFill>
                <a:srgbClr val="4B4B4B"/>
              </a:solidFill>
              <a:latin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ko-KR" altLang="en-US" sz="1700" b="1" i="0" u="none" strike="noStrike" dirty="0">
                <a:solidFill>
                  <a:srgbClr val="4B4B4B"/>
                </a:solidFill>
                <a:latin typeface="Pretendard Light"/>
              </a:rPr>
              <a:t>국내 토스 </a:t>
            </a:r>
            <a:r>
              <a:rPr lang="en-US" altLang="ko-KR" sz="1700" b="0" i="0" u="none" strike="noStrike" dirty="0">
                <a:solidFill>
                  <a:srgbClr val="4B4B4B"/>
                </a:solidFill>
                <a:latin typeface="Pretendard Light"/>
              </a:rPr>
              <a:t>– </a:t>
            </a:r>
            <a:r>
              <a:rPr lang="ko-KR" altLang="en-US" sz="1700" b="0" i="0" u="none" strike="noStrike" dirty="0">
                <a:solidFill>
                  <a:srgbClr val="4B4B4B"/>
                </a:solidFill>
                <a:latin typeface="Pretendard Light"/>
              </a:rPr>
              <a:t>금융 상품 범위와 심화 서비스는 토스가 강력</a:t>
            </a:r>
            <a:endParaRPr lang="en-US" altLang="ko-KR" sz="1700" b="0" i="0" u="none" strike="noStrike" dirty="0">
              <a:solidFill>
                <a:srgbClr val="4B4B4B"/>
              </a:solidFill>
              <a:latin typeface="Pretendard Light"/>
            </a:endParaRPr>
          </a:p>
          <a:p>
            <a:pPr lvl="0" algn="l">
              <a:lnSpc>
                <a:spcPct val="131970"/>
              </a:lnSpc>
            </a:pPr>
            <a:r>
              <a:rPr lang="en-US" sz="1700" dirty="0">
                <a:solidFill>
                  <a:srgbClr val="4B4B4B"/>
                </a:solidFill>
                <a:latin typeface="Pretendard Light"/>
              </a:rPr>
              <a:t>(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대출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,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투자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,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보험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,</a:t>
            </a:r>
            <a:r>
              <a:rPr lang="ko-KR" altLang="en-US" sz="1700" dirty="0">
                <a:solidFill>
                  <a:srgbClr val="4B4B4B"/>
                </a:solidFill>
                <a:latin typeface="Pretendard Light"/>
              </a:rPr>
              <a:t>뱅크 포함</a:t>
            </a:r>
            <a:r>
              <a:rPr lang="en-US" altLang="ko-KR" sz="1700" dirty="0">
                <a:solidFill>
                  <a:srgbClr val="4B4B4B"/>
                </a:solidFill>
                <a:latin typeface="Pretendard Light"/>
              </a:rPr>
              <a:t>)</a:t>
            </a:r>
            <a:endParaRPr lang="en-US" sz="1700" b="0" i="0" u="none" strike="noStrike" dirty="0">
              <a:solidFill>
                <a:srgbClr val="4B4B4B"/>
              </a:solidFill>
              <a:latin typeface="Pretendard Light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1DF8F52-D95A-3103-6EC4-10DB27A84716}"/>
              </a:ext>
            </a:extLst>
          </p:cNvPr>
          <p:cNvSpPr txBox="1"/>
          <p:nvPr/>
        </p:nvSpPr>
        <p:spPr>
          <a:xfrm>
            <a:off x="9461500" y="8763000"/>
            <a:ext cx="1549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9BB97C"/>
                </a:solidFill>
                <a:ea typeface="Pretendard SemiBold"/>
              </a:rPr>
              <a:t>비교대상</a:t>
            </a:r>
            <a:r>
              <a:rPr lang="en-US" sz="2100" b="0" i="0" u="none" strike="noStrike">
                <a:solidFill>
                  <a:srgbClr val="9BB97C"/>
                </a:solidFill>
                <a:latin typeface="Pretendard SemiBold"/>
              </a:rPr>
              <a:t> 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3361FF-9187-1180-A38E-7869FC04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5308600"/>
            <a:ext cx="459105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B06EE6-F871-3A20-5581-F43F07943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943" y="870630"/>
            <a:ext cx="6712354" cy="399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8190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1100</TotalTime>
  <Words>1111</Words>
  <Application>Microsoft Office PowerPoint</Application>
  <PresentationFormat>사용자 지정</PresentationFormat>
  <Paragraphs>246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Pretendard Light</vt:lpstr>
      <vt:lpstr>HY헤드라인M</vt:lpstr>
      <vt:lpstr>Playfair Display Medium</vt:lpstr>
      <vt:lpstr>Arial</vt:lpstr>
      <vt:lpstr>Tiro Bangla Regular</vt:lpstr>
      <vt:lpstr>Pretendard Regular</vt:lpstr>
      <vt:lpstr>Pretendard SemiBold</vt:lpstr>
      <vt:lpstr>Calibri</vt:lpstr>
      <vt:lpstr>HY견고딕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</dc:creator>
  <cp:lastModifiedBy>G</cp:lastModifiedBy>
  <cp:revision>57</cp:revision>
  <dcterms:created xsi:type="dcterms:W3CDTF">2006-08-16T00:00:00Z</dcterms:created>
  <dcterms:modified xsi:type="dcterms:W3CDTF">2025-07-10T23:54:43Z</dcterms:modified>
</cp:coreProperties>
</file>